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66" r:id="rId2"/>
    <p:sldId id="283" r:id="rId3"/>
    <p:sldId id="307" r:id="rId4"/>
    <p:sldId id="259" r:id="rId5"/>
    <p:sldId id="314" r:id="rId6"/>
    <p:sldId id="313" r:id="rId7"/>
    <p:sldId id="262" r:id="rId8"/>
    <p:sldId id="272" r:id="rId9"/>
    <p:sldId id="281" r:id="rId10"/>
    <p:sldId id="289" r:id="rId11"/>
    <p:sldId id="310" r:id="rId12"/>
    <p:sldId id="290" r:id="rId13"/>
    <p:sldId id="308" r:id="rId14"/>
    <p:sldId id="309" r:id="rId15"/>
    <p:sldId id="291" r:id="rId16"/>
    <p:sldId id="292" r:id="rId17"/>
    <p:sldId id="297" r:id="rId18"/>
    <p:sldId id="293" r:id="rId19"/>
    <p:sldId id="304" r:id="rId20"/>
    <p:sldId id="294" r:id="rId21"/>
    <p:sldId id="295" r:id="rId22"/>
    <p:sldId id="305" r:id="rId23"/>
    <p:sldId id="296" r:id="rId24"/>
    <p:sldId id="298" r:id="rId25"/>
    <p:sldId id="299" r:id="rId26"/>
    <p:sldId id="302" r:id="rId27"/>
    <p:sldId id="311" r:id="rId28"/>
    <p:sldId id="300" r:id="rId29"/>
    <p:sldId id="312" r:id="rId30"/>
    <p:sldId id="315" r:id="rId31"/>
    <p:sldId id="316" r:id="rId32"/>
    <p:sldId id="317" r:id="rId33"/>
    <p:sldId id="286" r:id="rId34"/>
  </p:sldIdLst>
  <p:sldSz cx="9144000" cy="6858000" type="screen4x3"/>
  <p:notesSz cx="6805613" cy="99393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中等深淺樣式 1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5758FB7-9AC5-4552-8A53-C91805E547FA}" styleName="佈景主題樣式 1 - 輔色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6391" autoAdjust="0"/>
  </p:normalViewPr>
  <p:slideViewPr>
    <p:cSldViewPr>
      <p:cViewPr varScale="1">
        <p:scale>
          <a:sx n="120" d="100"/>
          <a:sy n="120" d="100"/>
        </p:scale>
        <p:origin x="135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460"/>
    </p:cViewPr>
  </p:outlineViewPr>
  <p:notesTextViewPr>
    <p:cViewPr>
      <p:scale>
        <a:sx n="400" d="100"/>
        <a:sy n="400" d="100"/>
      </p:scale>
      <p:origin x="0" y="0"/>
    </p:cViewPr>
  </p:notesTextViewPr>
  <p:sorterViewPr>
    <p:cViewPr>
      <p:scale>
        <a:sx n="100" d="100"/>
        <a:sy n="100" d="100"/>
      </p:scale>
      <p:origin x="0" y="-37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415A78-F836-4CCE-8C63-5BC94C54D476}" type="datetimeFigureOut">
              <a:rPr lang="zh-TW" altLang="en-US" smtClean="0"/>
              <a:t>2018/10/17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038CF4-14FD-4E3F-96ED-4671F593AAA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3129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103C2F-4D9B-48CC-97CA-53AAC2AA2A7A}" type="datetimeFigureOut">
              <a:rPr lang="zh-TW" altLang="en-US" smtClean="0"/>
              <a:t>2018/10/17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7D4E87-82BF-4CC4-AACA-C447276E19E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5235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D4E87-82BF-4CC4-AACA-C447276E19EF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8646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5C69-F945-4403-A8BE-E3ABB3C6BE4D}" type="datetimeFigureOut">
              <a:rPr lang="zh-TW" altLang="en-US" smtClean="0"/>
              <a:t>2018/10/17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8AA00-CB0D-4DAC-992C-0FC80AFEB7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5594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5C69-F945-4403-A8BE-E3ABB3C6BE4D}" type="datetimeFigureOut">
              <a:rPr lang="zh-TW" altLang="en-US" smtClean="0"/>
              <a:t>2018/10/17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8AA00-CB0D-4DAC-992C-0FC80AFEB7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4058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5C69-F945-4403-A8BE-E3ABB3C6BE4D}" type="datetimeFigureOut">
              <a:rPr lang="zh-TW" altLang="en-US" smtClean="0"/>
              <a:t>2018/10/17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8AA00-CB0D-4DAC-992C-0FC80AFEB7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0738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5C69-F945-4403-A8BE-E3ABB3C6BE4D}" type="datetimeFigureOut">
              <a:rPr lang="zh-TW" altLang="en-US" smtClean="0"/>
              <a:t>2018/10/17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8AA00-CB0D-4DAC-992C-0FC80AFEB7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9073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5C69-F945-4403-A8BE-E3ABB3C6BE4D}" type="datetimeFigureOut">
              <a:rPr lang="zh-TW" altLang="en-US" smtClean="0"/>
              <a:t>2018/10/17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8AA00-CB0D-4DAC-992C-0FC80AFEB7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2188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5C69-F945-4403-A8BE-E3ABB3C6BE4D}" type="datetimeFigureOut">
              <a:rPr lang="zh-TW" altLang="en-US" smtClean="0"/>
              <a:t>2018/10/17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8AA00-CB0D-4DAC-992C-0FC80AFEB7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6213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5C69-F945-4403-A8BE-E3ABB3C6BE4D}" type="datetimeFigureOut">
              <a:rPr lang="zh-TW" altLang="en-US" smtClean="0"/>
              <a:t>2018/10/17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8AA00-CB0D-4DAC-992C-0FC80AFEB7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3097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5C69-F945-4403-A8BE-E3ABB3C6BE4D}" type="datetimeFigureOut">
              <a:rPr lang="zh-TW" altLang="en-US" smtClean="0"/>
              <a:t>2018/10/17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8AA00-CB0D-4DAC-992C-0FC80AFEB7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0172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5C69-F945-4403-A8BE-E3ABB3C6BE4D}" type="datetimeFigureOut">
              <a:rPr lang="zh-TW" altLang="en-US" smtClean="0"/>
              <a:t>2018/10/17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8AA00-CB0D-4DAC-992C-0FC80AFEB7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1078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5C69-F945-4403-A8BE-E3ABB3C6BE4D}" type="datetimeFigureOut">
              <a:rPr lang="zh-TW" altLang="en-US" smtClean="0"/>
              <a:t>2018/10/17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8AA00-CB0D-4DAC-992C-0FC80AFEB7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3308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5C69-F945-4403-A8BE-E3ABB3C6BE4D}" type="datetimeFigureOut">
              <a:rPr lang="zh-TW" altLang="en-US" smtClean="0"/>
              <a:t>2018/10/17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8AA00-CB0D-4DAC-992C-0FC80AFEB7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4320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E5C69-F945-4403-A8BE-E3ABB3C6BE4D}" type="datetimeFigureOut">
              <a:rPr lang="zh-TW" altLang="en-US" smtClean="0"/>
              <a:t>2018/10/17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18AA00-CB0D-4DAC-992C-0FC80AFEB7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2736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10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5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jpg"/><Relationship Id="rId5" Type="http://schemas.openxmlformats.org/officeDocument/2006/relationships/image" Target="../media/image10.png"/><Relationship Id="rId4" Type="http://schemas.openxmlformats.org/officeDocument/2006/relationships/image" Target="../media/image5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10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圖: 程序 3"/>
          <p:cNvSpPr/>
          <p:nvPr/>
        </p:nvSpPr>
        <p:spPr>
          <a:xfrm>
            <a:off x="-13816" y="5604"/>
            <a:ext cx="9157816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23528" y="176809"/>
            <a:ext cx="2532603" cy="696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2000" b="1" dirty="0" smtClean="0">
                <a:solidFill>
                  <a:srgbClr val="585858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桃園市笨</a:t>
            </a:r>
            <a:r>
              <a:rPr lang="zh-TW" altLang="en-US" sz="2000" b="1" dirty="0">
                <a:solidFill>
                  <a:srgbClr val="585858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港</a:t>
            </a:r>
            <a:r>
              <a:rPr lang="zh-TW" altLang="en-US" sz="2000" b="1" dirty="0" smtClean="0">
                <a:solidFill>
                  <a:srgbClr val="585858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國民小學</a:t>
            </a:r>
            <a:endParaRPr lang="zh-TW" altLang="en-US" sz="2000" b="1" dirty="0">
              <a:solidFill>
                <a:srgbClr val="585858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23528" y="650780"/>
            <a:ext cx="25276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 dirty="0">
                <a:solidFill>
                  <a:srgbClr val="002060"/>
                </a:solidFill>
              </a:rPr>
              <a:t>Taoyuan </a:t>
            </a:r>
            <a:r>
              <a:rPr lang="en-US" altLang="zh-TW" sz="1200" b="1" dirty="0" err="1">
                <a:solidFill>
                  <a:srgbClr val="002060"/>
                </a:solidFill>
              </a:rPr>
              <a:t>Bengang</a:t>
            </a:r>
            <a:r>
              <a:rPr lang="en-US" altLang="zh-TW" sz="1200" b="1" dirty="0">
                <a:solidFill>
                  <a:srgbClr val="002060"/>
                </a:solidFill>
              </a:rPr>
              <a:t> Elementary School</a:t>
            </a:r>
            <a:endParaRPr lang="en-US" altLang="zh-TW" sz="1200" b="1" dirty="0" smtClean="0">
              <a:solidFill>
                <a:srgbClr val="002060"/>
              </a:solidFill>
            </a:endParaRPr>
          </a:p>
        </p:txBody>
      </p:sp>
      <p:sp>
        <p:nvSpPr>
          <p:cNvPr id="15" name="標題 1"/>
          <p:cNvSpPr>
            <a:spLocks noGrp="1"/>
          </p:cNvSpPr>
          <p:nvPr>
            <p:ph type="ctrTitle"/>
          </p:nvPr>
        </p:nvSpPr>
        <p:spPr>
          <a:xfrm>
            <a:off x="2513858" y="5604"/>
            <a:ext cx="6378621" cy="994835"/>
          </a:xfrm>
        </p:spPr>
        <p:txBody>
          <a:bodyPr>
            <a:normAutofit/>
          </a:bodyPr>
          <a:lstStyle/>
          <a:p>
            <a:r>
              <a:rPr lang="zh-TW" altLang="en-US" sz="3600" b="1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第一類防災校園建置訪視</a:t>
            </a:r>
            <a:endParaRPr lang="zh-TW" altLang="en-US" sz="3600" b="1" dirty="0">
              <a:solidFill>
                <a:schemeClr val="accent2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6" name="副標題 2"/>
          <p:cNvSpPr>
            <a:spLocks noGrp="1"/>
          </p:cNvSpPr>
          <p:nvPr>
            <p:ph type="subTitle" idx="1"/>
          </p:nvPr>
        </p:nvSpPr>
        <p:spPr>
          <a:xfrm>
            <a:off x="900578" y="3940398"/>
            <a:ext cx="7344816" cy="2160240"/>
          </a:xfrm>
        </p:spPr>
        <p:txBody>
          <a:bodyPr>
            <a:normAutofit fontScale="55000" lnSpcReduction="20000"/>
          </a:bodyPr>
          <a:lstStyle/>
          <a:p>
            <a:r>
              <a:rPr lang="zh-TW" altLang="en-US" sz="4500" b="1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歡迎訪視委員</a:t>
            </a:r>
            <a:endParaRPr lang="en-US" altLang="zh-TW" sz="4500" b="1" dirty="0" smtClean="0">
              <a:solidFill>
                <a:schemeClr val="accent2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500" b="1" dirty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王承德教授、林國正校長</a:t>
            </a:r>
          </a:p>
          <a:p>
            <a:r>
              <a:rPr lang="zh-TW" altLang="en-US" sz="4500" b="1" dirty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方緒蓮校長、林志展校長、江建興主任</a:t>
            </a:r>
          </a:p>
          <a:p>
            <a:endParaRPr lang="en-US" altLang="zh-TW" sz="4500" b="1" dirty="0" smtClean="0">
              <a:solidFill>
                <a:schemeClr val="accent2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800" b="1" dirty="0" smtClean="0">
              <a:solidFill>
                <a:schemeClr val="accent2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800" b="1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報告人：黃素敷校長</a:t>
            </a:r>
            <a:endParaRPr lang="zh-TW" altLang="en-US" sz="3800" b="1" dirty="0">
              <a:solidFill>
                <a:schemeClr val="accent2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50" y="1186125"/>
            <a:ext cx="7848872" cy="2645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040" y="5236464"/>
            <a:ext cx="1584960" cy="162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423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圖: 程序 3"/>
          <p:cNvSpPr/>
          <p:nvPr/>
        </p:nvSpPr>
        <p:spPr>
          <a:xfrm>
            <a:off x="-13816" y="5604"/>
            <a:ext cx="9144000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4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簡 報 大 綱</a:t>
            </a:r>
            <a:endParaRPr lang="zh-TW" altLang="en-US" sz="4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向下箭號圖說文字 2"/>
          <p:cNvSpPr/>
          <p:nvPr/>
        </p:nvSpPr>
        <p:spPr>
          <a:xfrm>
            <a:off x="2267744" y="1412776"/>
            <a:ext cx="5112568" cy="1440160"/>
          </a:xfrm>
          <a:prstGeom prst="downArrow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latin typeface="文鼎顏楷" panose="020B0609010101010101" pitchFamily="49" charset="-120"/>
                <a:ea typeface="文鼎顏楷" panose="020B0609010101010101" pitchFamily="49" charset="-120"/>
              </a:rPr>
              <a:t>學 校 概 況</a:t>
            </a:r>
            <a:endParaRPr lang="zh-TW" altLang="en-US" sz="3200" dirty="0">
              <a:solidFill>
                <a:schemeClr val="accent5">
                  <a:lumMod val="50000"/>
                </a:schemeClr>
              </a:solidFill>
              <a:latin typeface="文鼎顏楷" panose="020B0609010101010101" pitchFamily="49" charset="-120"/>
              <a:ea typeface="文鼎顏楷" panose="020B0609010101010101" pitchFamily="49" charset="-120"/>
            </a:endParaRPr>
          </a:p>
        </p:txBody>
      </p:sp>
      <p:sp>
        <p:nvSpPr>
          <p:cNvPr id="14" name="向下箭號圖說文字 13"/>
          <p:cNvSpPr/>
          <p:nvPr/>
        </p:nvSpPr>
        <p:spPr>
          <a:xfrm>
            <a:off x="2267744" y="2930363"/>
            <a:ext cx="5112568" cy="1440160"/>
          </a:xfrm>
          <a:prstGeom prst="downArrow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solidFill>
                  <a:schemeClr val="accent5">
                    <a:lumMod val="50000"/>
                  </a:schemeClr>
                </a:solidFill>
                <a:latin typeface="文鼎顏楷" panose="020B0609010101010101" pitchFamily="49" charset="-120"/>
                <a:ea typeface="文鼎顏楷" panose="020B0609010101010101" pitchFamily="49" charset="-120"/>
              </a:rPr>
              <a:t>災害潛勢環境介紹</a:t>
            </a:r>
          </a:p>
        </p:txBody>
      </p:sp>
      <p:sp>
        <p:nvSpPr>
          <p:cNvPr id="15" name="向下箭號圖說文字 14"/>
          <p:cNvSpPr/>
          <p:nvPr/>
        </p:nvSpPr>
        <p:spPr>
          <a:xfrm>
            <a:off x="2283012" y="4509120"/>
            <a:ext cx="5112568" cy="1440160"/>
          </a:xfrm>
          <a:prstGeom prst="downArrowCallout">
            <a:avLst>
              <a:gd name="adj1" fmla="val 22848"/>
              <a:gd name="adj2" fmla="val 0"/>
              <a:gd name="adj3" fmla="val 27152"/>
              <a:gd name="adj4" fmla="val 6497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chemeClr val="accent5">
                    <a:lumMod val="50000"/>
                  </a:schemeClr>
                </a:solidFill>
                <a:latin typeface="文鼎顏楷" panose="020B0609010101010101" pitchFamily="49" charset="-120"/>
                <a:ea typeface="文鼎顏楷" panose="020B0609010101010101" pitchFamily="49" charset="-120"/>
              </a:rPr>
              <a:t>校園建置之現況與改善</a:t>
            </a:r>
            <a:endParaRPr lang="zh-TW" altLang="en-US" sz="3200" dirty="0">
              <a:solidFill>
                <a:schemeClr val="accent5">
                  <a:lumMod val="50000"/>
                </a:schemeClr>
              </a:solidFill>
              <a:latin typeface="文鼎顏楷" panose="020B0609010101010101" pitchFamily="49" charset="-120"/>
              <a:ea typeface="文鼎顏楷" panose="020B0609010101010101" pitchFamily="49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58184" y="5517232"/>
            <a:ext cx="661888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040" y="5236464"/>
            <a:ext cx="1584960" cy="1621536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11788"/>
            <a:ext cx="2353845" cy="59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36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984" y="1058340"/>
            <a:ext cx="4702200" cy="4026844"/>
          </a:xfrm>
          <a:prstGeom prst="rect">
            <a:avLst/>
          </a:prstGeom>
        </p:spPr>
      </p:pic>
      <p:sp>
        <p:nvSpPr>
          <p:cNvPr id="4" name="流程圖: 程序 3"/>
          <p:cNvSpPr/>
          <p:nvPr/>
        </p:nvSpPr>
        <p:spPr>
          <a:xfrm>
            <a:off x="-13816" y="5604"/>
            <a:ext cx="9144000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校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概 況 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資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料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611560" y="1268760"/>
            <a:ext cx="4392488" cy="111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TW" altLang="en-US" sz="2400" dirty="0" smtClean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基本資料</a:t>
            </a:r>
            <a:endParaRPr lang="zh-TW" altLang="en-US" sz="2400" b="0" dirty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</a:pPr>
            <a:endParaRPr lang="zh-TW" altLang="en-US" sz="2400" b="0" dirty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zh-TW" sz="2400" b="0" dirty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3" name="Rectangle 18"/>
          <p:cNvSpPr>
            <a:spLocks noChangeArrowheads="1"/>
          </p:cNvSpPr>
          <p:nvPr/>
        </p:nvSpPr>
        <p:spPr bwMode="auto">
          <a:xfrm>
            <a:off x="-108520" y="1942608"/>
            <a:ext cx="4968552" cy="1785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TW" sz="2400" b="0" dirty="0">
                <a:latin typeface="標楷體" pitchFamily="65" charset="-120"/>
                <a:ea typeface="標楷體" pitchFamily="65" charset="-120"/>
              </a:rPr>
              <a:t>1</a:t>
            </a:r>
            <a:r>
              <a:rPr lang="en-US" altLang="zh-TW" sz="2400" b="0" dirty="0" smtClean="0"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2400" b="0" dirty="0" smtClean="0">
                <a:latin typeface="標楷體" pitchFamily="65" charset="-120"/>
                <a:ea typeface="標楷體" pitchFamily="65" charset="-120"/>
              </a:rPr>
              <a:t>學校位址</a:t>
            </a:r>
            <a:r>
              <a:rPr lang="en-US" altLang="zh-TW" sz="2400" b="0" dirty="0" smtClean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400" b="0" dirty="0" smtClean="0">
                <a:latin typeface="標楷體" pitchFamily="65" charset="-120"/>
                <a:ea typeface="標楷體" pitchFamily="65" charset="-120"/>
              </a:rPr>
              <a:t>位於台</a:t>
            </a:r>
            <a:r>
              <a:rPr lang="en-US" altLang="zh-TW" sz="2400" b="0" dirty="0" smtClean="0">
                <a:latin typeface="標楷體" pitchFamily="65" charset="-120"/>
                <a:ea typeface="標楷體" pitchFamily="65" charset="-120"/>
              </a:rPr>
              <a:t>15</a:t>
            </a:r>
            <a:r>
              <a:rPr lang="zh-TW" altLang="en-US" sz="2400" b="0" dirty="0" smtClean="0">
                <a:latin typeface="標楷體" pitchFamily="65" charset="-120"/>
                <a:ea typeface="標楷體" pitchFamily="65" charset="-120"/>
              </a:rPr>
              <a:t>線道路旁</a:t>
            </a:r>
            <a:endParaRPr lang="en-US" altLang="zh-TW" sz="2400" b="0" dirty="0" smtClean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TW" sz="2400" b="0" dirty="0" smtClean="0"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2400" b="0" dirty="0" smtClean="0">
                <a:latin typeface="標楷體" pitchFamily="65" charset="-120"/>
                <a:ea typeface="標楷體" pitchFamily="65" charset="-120"/>
              </a:rPr>
              <a:t>學校</a:t>
            </a:r>
            <a:r>
              <a:rPr lang="zh-TW" altLang="en-US" sz="2400" b="0" dirty="0">
                <a:latin typeface="標楷體" pitchFamily="65" charset="-120"/>
                <a:ea typeface="標楷體" pitchFamily="65" charset="-120"/>
              </a:rPr>
              <a:t>地址：桃園市新屋區笨港</a:t>
            </a:r>
            <a:r>
              <a:rPr lang="zh-TW" altLang="en-US" sz="2400" b="0" dirty="0" smtClean="0">
                <a:latin typeface="標楷體" pitchFamily="65" charset="-120"/>
                <a:ea typeface="標楷體" pitchFamily="65" charset="-120"/>
              </a:rPr>
              <a:t>里</a:t>
            </a:r>
            <a:endParaRPr lang="en-US" altLang="zh-TW" sz="2400" b="0" dirty="0" smtClean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TW" altLang="en-US" sz="2400" b="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2400" b="0" dirty="0" smtClean="0">
                <a:latin typeface="標楷體" pitchFamily="65" charset="-120"/>
                <a:ea typeface="標楷體" pitchFamily="65" charset="-120"/>
              </a:rPr>
              <a:t>           二鄰</a:t>
            </a:r>
            <a:r>
              <a:rPr lang="zh-TW" altLang="en-US" sz="2400" b="0" dirty="0">
                <a:latin typeface="標楷體" pitchFamily="65" charset="-120"/>
                <a:ea typeface="標楷體" pitchFamily="65" charset="-120"/>
              </a:rPr>
              <a:t>文學路</a:t>
            </a:r>
            <a:r>
              <a:rPr lang="en-US" altLang="zh-TW" sz="2400" b="0" dirty="0">
                <a:latin typeface="標楷體" pitchFamily="65" charset="-120"/>
                <a:ea typeface="標楷體" pitchFamily="65" charset="-120"/>
              </a:rPr>
              <a:t>22</a:t>
            </a:r>
            <a:r>
              <a:rPr lang="zh-TW" altLang="en-US" sz="2400" b="0" dirty="0">
                <a:latin typeface="標楷體" pitchFamily="65" charset="-120"/>
                <a:ea typeface="標楷體" pitchFamily="65" charset="-120"/>
              </a:rPr>
              <a:t>號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endParaRPr lang="en-US" altLang="zh-TW" sz="2400" b="0" dirty="0" smtClean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TW" sz="2400" b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2400" b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校</a:t>
            </a:r>
            <a:r>
              <a:rPr lang="zh-TW" altLang="en-US" sz="2400" b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地面積：</a:t>
            </a:r>
            <a:r>
              <a:rPr lang="en-US" altLang="zh-TW" sz="2400" b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11,890</a:t>
            </a:r>
            <a:r>
              <a:rPr lang="zh-TW" altLang="en-US" sz="2400" b="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平方公尺</a:t>
            </a:r>
            <a:endParaRPr lang="en-US" altLang="zh-TW" sz="2400" b="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endParaRPr lang="zh-TW" altLang="en-US" sz="2400" b="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endParaRPr lang="zh-TW" altLang="en-US" sz="2400" b="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</a:pPr>
            <a:endParaRPr lang="zh-TW" altLang="en-US" sz="2400" b="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zh-TW" sz="2400" b="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040" y="5236464"/>
            <a:ext cx="1584960" cy="1621536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6776"/>
            <a:ext cx="2115403" cy="53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09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圖: 程序 3"/>
          <p:cNvSpPr/>
          <p:nvPr/>
        </p:nvSpPr>
        <p:spPr>
          <a:xfrm>
            <a:off x="-13816" y="5604"/>
            <a:ext cx="9144000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校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概 況 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資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料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0" name="圖片 9" descr="C:\Users\User\AppData\Local\Microsoft\Windows\Temporary Internet Files\Content.Word\S__7918392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61248"/>
            <a:ext cx="1008112" cy="10089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165696" y="1376884"/>
            <a:ext cx="4392488" cy="3420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TW" altLang="en-US" sz="2400" dirty="0" smtClean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建物資料</a:t>
            </a:r>
            <a:endParaRPr lang="zh-TW" altLang="en-US" sz="2400" b="0" dirty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altLang="zh-TW" sz="2000" b="0" dirty="0" smtClean="0"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sz="2000" b="0" dirty="0" smtClean="0">
                <a:latin typeface="標楷體" pitchFamily="65" charset="-120"/>
                <a:ea typeface="標楷體" pitchFamily="65" charset="-120"/>
              </a:rPr>
              <a:t>教學與行政大樓一棟</a:t>
            </a:r>
            <a:endParaRPr lang="en-US" altLang="zh-TW" sz="2000" b="0" dirty="0" smtClean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altLang="zh-TW" sz="2000" b="0" dirty="0" smtClean="0"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2000" b="0" dirty="0" smtClean="0">
                <a:latin typeface="標楷體" pitchFamily="65" charset="-120"/>
                <a:ea typeface="標楷體" pitchFamily="65" charset="-120"/>
              </a:rPr>
              <a:t>地上二層建物，鋼筋混凝土</a:t>
            </a:r>
            <a:r>
              <a:rPr lang="zh-TW" altLang="en-US" sz="2000" b="0" dirty="0">
                <a:latin typeface="標楷體" pitchFamily="65" charset="-120"/>
                <a:ea typeface="標楷體" pitchFamily="65" charset="-120"/>
              </a:rPr>
              <a:t>建造</a:t>
            </a:r>
          </a:p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altLang="zh-TW" sz="2000" b="0" dirty="0" smtClean="0"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2000" b="0" dirty="0" smtClean="0">
                <a:latin typeface="標楷體" pitchFamily="65" charset="-120"/>
                <a:ea typeface="標楷體" pitchFamily="65" charset="-120"/>
              </a:rPr>
              <a:t>建構年代自</a:t>
            </a:r>
            <a:r>
              <a:rPr lang="en-US" altLang="zh-TW" sz="2000" b="0" dirty="0" smtClean="0">
                <a:latin typeface="標楷體" pitchFamily="65" charset="-120"/>
                <a:ea typeface="標楷體" pitchFamily="65" charset="-120"/>
              </a:rPr>
              <a:t>1963</a:t>
            </a:r>
            <a:r>
              <a:rPr lang="zh-TW" altLang="en-US" sz="2000" b="0" dirty="0" smtClean="0">
                <a:latin typeface="標楷體" pitchFamily="65" charset="-120"/>
                <a:ea typeface="標楷體" pitchFamily="65" charset="-120"/>
              </a:rPr>
              <a:t>年</a:t>
            </a:r>
            <a:endParaRPr lang="en-US" altLang="zh-TW" sz="2000" b="0" dirty="0" smtClean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</a:pPr>
            <a:r>
              <a:rPr lang="en-US" altLang="zh-TW" sz="2000" b="0" dirty="0" smtClean="0"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en-US" sz="2000" b="0" dirty="0" smtClean="0">
                <a:latin typeface="標楷體" pitchFamily="65" charset="-120"/>
                <a:ea typeface="標楷體" pitchFamily="65" charset="-120"/>
              </a:rPr>
              <a:t>平日用途</a:t>
            </a:r>
            <a:r>
              <a:rPr lang="zh-TW" altLang="en-US" sz="2000" b="0" dirty="0">
                <a:latin typeface="標楷體" pitchFamily="65" charset="-120"/>
                <a:ea typeface="標楷體" pitchFamily="65" charset="-120"/>
              </a:rPr>
              <a:t>供</a:t>
            </a:r>
            <a:r>
              <a:rPr lang="zh-TW" altLang="en-US" sz="2000" b="0" dirty="0" smtClean="0">
                <a:latin typeface="標楷體" pitchFamily="65" charset="-120"/>
                <a:ea typeface="標楷體" pitchFamily="65" charset="-120"/>
              </a:rPr>
              <a:t>教學與行政及儲藏</a:t>
            </a:r>
            <a:endParaRPr lang="en-US" altLang="zh-TW" sz="2000" b="0" dirty="0" smtClean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</a:pPr>
            <a:r>
              <a:rPr lang="zh-TW" altLang="en-US" sz="2000" b="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2000" b="0" dirty="0" smtClean="0">
                <a:latin typeface="標楷體" pitchFamily="65" charset="-120"/>
                <a:ea typeface="標楷體" pitchFamily="65" charset="-120"/>
              </a:rPr>
              <a:t> 使室用</a:t>
            </a:r>
            <a:endParaRPr lang="en-US" altLang="zh-TW" sz="2000" b="0" dirty="0" smtClean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</a:pPr>
            <a:r>
              <a:rPr lang="en-US" altLang="zh-TW" sz="2000" b="0" dirty="0" smtClean="0">
                <a:latin typeface="標楷體" pitchFamily="65" charset="-120"/>
                <a:ea typeface="標楷體" pitchFamily="65" charset="-120"/>
              </a:rPr>
              <a:t>5.</a:t>
            </a:r>
            <a:r>
              <a:rPr lang="zh-TW" altLang="en-US" sz="2000" b="0" dirty="0" smtClean="0">
                <a:latin typeface="標楷體" pitchFamily="65" charset="-120"/>
                <a:ea typeface="標楷體" pitchFamily="65" charset="-120"/>
              </a:rPr>
              <a:t>本校非分避難收容場所</a:t>
            </a:r>
            <a:endParaRPr lang="en-US" altLang="zh-TW" sz="2000" b="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184" y="1330758"/>
            <a:ext cx="4334296" cy="32507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95" y="4814117"/>
            <a:ext cx="4262289" cy="1856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796991"/>
            <a:ext cx="4536504" cy="18788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969" y="248914"/>
            <a:ext cx="211549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50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圖: 程序 3"/>
          <p:cNvSpPr/>
          <p:nvPr/>
        </p:nvSpPr>
        <p:spPr>
          <a:xfrm>
            <a:off x="-13816" y="5604"/>
            <a:ext cx="9144000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校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概 況 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資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料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165696" y="1376884"/>
            <a:ext cx="4392488" cy="3420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TW" altLang="en-US" sz="2400" dirty="0" smtClean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建物資料</a:t>
            </a:r>
            <a:endParaRPr lang="zh-TW" altLang="en-US" sz="2400" b="0" dirty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endParaRPr lang="en-US" altLang="zh-TW" sz="2000" b="0" dirty="0" smtClean="0"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8176219"/>
              </p:ext>
            </p:extLst>
          </p:nvPr>
        </p:nvGraphicFramePr>
        <p:xfrm>
          <a:off x="165696" y="2492896"/>
          <a:ext cx="8870799" cy="42930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5617">
                  <a:extLst>
                    <a:ext uri="{9D8B030D-6E8A-4147-A177-3AD203B41FA5}">
                      <a16:colId xmlns:a16="http://schemas.microsoft.com/office/drawing/2014/main" val="3751320393"/>
                    </a:ext>
                  </a:extLst>
                </a:gridCol>
                <a:gridCol w="2732136">
                  <a:extLst>
                    <a:ext uri="{9D8B030D-6E8A-4147-A177-3AD203B41FA5}">
                      <a16:colId xmlns:a16="http://schemas.microsoft.com/office/drawing/2014/main" val="120984755"/>
                    </a:ext>
                  </a:extLst>
                </a:gridCol>
                <a:gridCol w="1403383">
                  <a:extLst>
                    <a:ext uri="{9D8B030D-6E8A-4147-A177-3AD203B41FA5}">
                      <a16:colId xmlns:a16="http://schemas.microsoft.com/office/drawing/2014/main" val="2566438833"/>
                    </a:ext>
                  </a:extLst>
                </a:gridCol>
                <a:gridCol w="2959663">
                  <a:extLst>
                    <a:ext uri="{9D8B030D-6E8A-4147-A177-3AD203B41FA5}">
                      <a16:colId xmlns:a16="http://schemas.microsoft.com/office/drawing/2014/main" val="3397884805"/>
                    </a:ext>
                  </a:extLst>
                </a:gridCol>
              </a:tblGrid>
              <a:tr h="238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建築物名稱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</a:rPr>
                        <a:t>笨港國小</a:t>
                      </a:r>
                      <a:r>
                        <a:rPr lang="en-US" sz="1200" kern="100" dirty="0">
                          <a:effectLst/>
                        </a:rPr>
                        <a:t>--</a:t>
                      </a:r>
                      <a:r>
                        <a:rPr lang="zh-TW" sz="1200" kern="100" dirty="0">
                          <a:effectLst/>
                        </a:rPr>
                        <a:t>勤學樓</a:t>
                      </a:r>
                      <a:endParaRPr lang="zh-TW" sz="12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建造年代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1963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22933510"/>
                  </a:ext>
                </a:extLst>
              </a:tr>
              <a:tr h="477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構造形式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■磚構造□木構造□鋼構造</a:t>
                      </a:r>
                      <a:r>
                        <a:rPr lang="en-US" sz="1200" kern="100">
                          <a:effectLst/>
                        </a:rPr>
                        <a:t>(SC)  </a:t>
                      </a:r>
                      <a:br>
                        <a:rPr lang="en-US" sz="1200" kern="100">
                          <a:effectLst/>
                        </a:rPr>
                      </a:br>
                      <a:r>
                        <a:rPr lang="zh-TW" sz="1200" kern="100">
                          <a:effectLst/>
                        </a:rPr>
                        <a:t>□鋼筋混凝土構造</a:t>
                      </a:r>
                      <a:r>
                        <a:rPr lang="en-US" sz="1200" kern="100">
                          <a:effectLst/>
                        </a:rPr>
                        <a:t>(RC)    </a:t>
                      </a:r>
                      <a:r>
                        <a:rPr lang="zh-TW" sz="1200" kern="100">
                          <a:effectLst/>
                        </a:rPr>
                        <a:t>□鋼骨鋼筋混凝土構造</a:t>
                      </a:r>
                      <a:r>
                        <a:rPr lang="en-US" sz="1200" kern="100">
                          <a:effectLst/>
                        </a:rPr>
                        <a:t>(SRC)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533108"/>
                  </a:ext>
                </a:extLst>
              </a:tr>
              <a:tr h="238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地面樓層數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2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地下樓層數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0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84785978"/>
                  </a:ext>
                </a:extLst>
              </a:tr>
              <a:tr h="238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使用人數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114</a:t>
                      </a:r>
                      <a:r>
                        <a:rPr lang="zh-TW" sz="1200" kern="100" dirty="0">
                          <a:effectLst/>
                        </a:rPr>
                        <a:t>人</a:t>
                      </a:r>
                      <a:endParaRPr lang="zh-TW" sz="12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樓梯總數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2</a:t>
                      </a:r>
                      <a:r>
                        <a:rPr lang="zh-TW" sz="1200" kern="100">
                          <a:effectLst/>
                        </a:rPr>
                        <a:t>座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78287359"/>
                  </a:ext>
                </a:extLst>
              </a:tr>
              <a:tr h="238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建築設計圖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■無□有，放置地點：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857579"/>
                  </a:ext>
                </a:extLst>
              </a:tr>
              <a:tr h="238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增　　建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■無□有，增建項目：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962934"/>
                  </a:ext>
                </a:extLst>
              </a:tr>
              <a:tr h="238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為避難收容場所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■否□是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9269"/>
                  </a:ext>
                </a:extLst>
              </a:tr>
              <a:tr h="7155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平日用途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(</a:t>
                      </a:r>
                      <a:r>
                        <a:rPr lang="zh-TW" sz="1200" kern="100">
                          <a:effectLst/>
                        </a:rPr>
                        <a:t>可複選</a:t>
                      </a:r>
                      <a:r>
                        <a:rPr lang="en-US" sz="1200" kern="100">
                          <a:effectLst/>
                        </a:rPr>
                        <a:t>)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□寢室□室內遊戲空間□室內、外儲藏空間□配膳室</a:t>
                      </a:r>
                      <a:r>
                        <a:rPr lang="en-US" sz="1200" kern="100">
                          <a:effectLst/>
                        </a:rPr>
                        <a:t/>
                      </a:r>
                      <a:br>
                        <a:rPr lang="en-US" sz="1200" kern="100">
                          <a:effectLst/>
                        </a:rPr>
                      </a:br>
                      <a:r>
                        <a:rPr lang="zh-TW" sz="1200" kern="100">
                          <a:effectLst/>
                        </a:rPr>
                        <a:t>□觀察室□資源回收區□生態教學園區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■其他有利教學活動之空間，名稱：辦公室、會議室。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755340"/>
                  </a:ext>
                </a:extLst>
              </a:tr>
              <a:tr h="477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梁柱有無</a:t>
                      </a:r>
                      <a:r>
                        <a:rPr lang="en-US" sz="1200" kern="100">
                          <a:effectLst/>
                        </a:rPr>
                        <a:t/>
                      </a:r>
                      <a:br>
                        <a:rPr lang="en-US" sz="1200" kern="100">
                          <a:effectLst/>
                        </a:rPr>
                      </a:br>
                      <a:r>
                        <a:rPr lang="zh-TW" sz="1200" kern="100">
                          <a:effectLst/>
                        </a:rPr>
                        <a:t>裂縫或滲水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□無■有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梁柱鋼筋</a:t>
                      </a:r>
                      <a:r>
                        <a:rPr lang="en-US" sz="1200" kern="100">
                          <a:effectLst/>
                        </a:rPr>
                        <a:t/>
                      </a:r>
                      <a:br>
                        <a:rPr lang="en-US" sz="1200" kern="100">
                          <a:effectLst/>
                        </a:rPr>
                      </a:br>
                      <a:r>
                        <a:rPr lang="zh-TW" sz="1200" kern="100">
                          <a:effectLst/>
                        </a:rPr>
                        <a:t>裸露鏽蝕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□無■有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63796395"/>
                  </a:ext>
                </a:extLst>
              </a:tr>
              <a:tr h="477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建築物有無</a:t>
                      </a:r>
                      <a:r>
                        <a:rPr lang="en-US" sz="1200" kern="100">
                          <a:effectLst/>
                        </a:rPr>
                        <a:t/>
                      </a:r>
                      <a:br>
                        <a:rPr lang="en-US" sz="1200" kern="100">
                          <a:effectLst/>
                        </a:rPr>
                      </a:br>
                      <a:r>
                        <a:rPr lang="zh-TW" sz="1200" kern="100">
                          <a:effectLst/>
                        </a:rPr>
                        <a:t>沉陷或傾斜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■無□有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857831"/>
                  </a:ext>
                </a:extLst>
              </a:tr>
              <a:tr h="238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走廊柱位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□走廊外側無柱■走廊外側有柱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826660"/>
                  </a:ext>
                </a:extLst>
              </a:tr>
              <a:tr h="477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與鄰棟間距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</a:rPr>
                        <a:t>□小於</a:t>
                      </a:r>
                      <a:r>
                        <a:rPr lang="en-US" sz="1200" kern="100" dirty="0">
                          <a:effectLst/>
                        </a:rPr>
                        <a:t>7</a:t>
                      </a:r>
                      <a:r>
                        <a:rPr lang="zh-TW" sz="1200" kern="100" dirty="0">
                          <a:effectLst/>
                        </a:rPr>
                        <a:t>公分乘上樓層數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</a:rPr>
                        <a:t>■大於等於</a:t>
                      </a:r>
                      <a:r>
                        <a:rPr lang="en-US" sz="1200" kern="100" dirty="0">
                          <a:effectLst/>
                        </a:rPr>
                        <a:t>7</a:t>
                      </a:r>
                      <a:r>
                        <a:rPr lang="zh-TW" sz="1200" kern="100" dirty="0">
                          <a:effectLst/>
                        </a:rPr>
                        <a:t>公分乘上樓層數或間距大於</a:t>
                      </a:r>
                      <a:r>
                        <a:rPr lang="en-US" sz="1200" kern="100" dirty="0">
                          <a:effectLst/>
                        </a:rPr>
                        <a:t>50</a:t>
                      </a:r>
                      <a:r>
                        <a:rPr lang="zh-TW" sz="1200" kern="100" dirty="0">
                          <a:effectLst/>
                        </a:rPr>
                        <a:t>公分以上</a:t>
                      </a:r>
                      <a:endParaRPr lang="zh-TW" sz="12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638324"/>
                  </a:ext>
                </a:extLst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827584" y="1817416"/>
            <a:ext cx="6377610" cy="584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306291" tIns="76176" rIns="91440" bIns="76176" numCol="1" anchor="ctr" anchorCtr="0" compatLnSpc="1">
            <a:prstTxWarp prst="textNoShape">
              <a:avLst/>
            </a:prstTxWarp>
            <a:spAutoFit/>
          </a:bodyPr>
          <a:lstStyle>
            <a:lvl1pPr indent="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tabLst/>
            </a:pPr>
            <a:endParaRPr kumimoji="0" lang="zh-TW" altLang="zh-TW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tabLst/>
            </a:pPr>
            <a:r>
              <a:rPr kumimoji="0" lang="zh-TW" altLang="zh-TW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本校主要建築物共有</a:t>
            </a:r>
            <a:r>
              <a:rPr kumimoji="0" lang="en-US" altLang="zh-TW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kumimoji="0" lang="zh-TW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棟，各棟建築物基本與現況調查等詳細資料如表</a:t>
            </a:r>
            <a:r>
              <a:rPr kumimoji="0" lang="en-US" altLang="zh-TW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1- 3</a:t>
            </a:r>
            <a:r>
              <a:rPr kumimoji="0" lang="zh-TW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所示。</a:t>
            </a:r>
            <a:endParaRPr kumimoji="0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96" y="288480"/>
            <a:ext cx="211549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98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圖: 程序 3"/>
          <p:cNvSpPr/>
          <p:nvPr/>
        </p:nvSpPr>
        <p:spPr>
          <a:xfrm>
            <a:off x="-13816" y="5604"/>
            <a:ext cx="9144000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校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概 況 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資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料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165696" y="1376884"/>
            <a:ext cx="4392488" cy="3420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endParaRPr lang="zh-TW" altLang="en-US" sz="2400" b="0" dirty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32570"/>
              </p:ext>
            </p:extLst>
          </p:nvPr>
        </p:nvGraphicFramePr>
        <p:xfrm>
          <a:off x="941634" y="2633754"/>
          <a:ext cx="7233099" cy="29139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06523">
                  <a:extLst>
                    <a:ext uri="{9D8B030D-6E8A-4147-A177-3AD203B41FA5}">
                      <a16:colId xmlns:a16="http://schemas.microsoft.com/office/drawing/2014/main" val="572002149"/>
                    </a:ext>
                  </a:extLst>
                </a:gridCol>
                <a:gridCol w="879364">
                  <a:extLst>
                    <a:ext uri="{9D8B030D-6E8A-4147-A177-3AD203B41FA5}">
                      <a16:colId xmlns:a16="http://schemas.microsoft.com/office/drawing/2014/main" val="2204239616"/>
                    </a:ext>
                  </a:extLst>
                </a:gridCol>
                <a:gridCol w="907257">
                  <a:extLst>
                    <a:ext uri="{9D8B030D-6E8A-4147-A177-3AD203B41FA5}">
                      <a16:colId xmlns:a16="http://schemas.microsoft.com/office/drawing/2014/main" val="1049402788"/>
                    </a:ext>
                  </a:extLst>
                </a:gridCol>
                <a:gridCol w="907991">
                  <a:extLst>
                    <a:ext uri="{9D8B030D-6E8A-4147-A177-3AD203B41FA5}">
                      <a16:colId xmlns:a16="http://schemas.microsoft.com/office/drawing/2014/main" val="2667159177"/>
                    </a:ext>
                  </a:extLst>
                </a:gridCol>
                <a:gridCol w="907991">
                  <a:extLst>
                    <a:ext uri="{9D8B030D-6E8A-4147-A177-3AD203B41FA5}">
                      <a16:colId xmlns:a16="http://schemas.microsoft.com/office/drawing/2014/main" val="2799848345"/>
                    </a:ext>
                  </a:extLst>
                </a:gridCol>
                <a:gridCol w="907991">
                  <a:extLst>
                    <a:ext uri="{9D8B030D-6E8A-4147-A177-3AD203B41FA5}">
                      <a16:colId xmlns:a16="http://schemas.microsoft.com/office/drawing/2014/main" val="994519282"/>
                    </a:ext>
                  </a:extLst>
                </a:gridCol>
                <a:gridCol w="907991">
                  <a:extLst>
                    <a:ext uri="{9D8B030D-6E8A-4147-A177-3AD203B41FA5}">
                      <a16:colId xmlns:a16="http://schemas.microsoft.com/office/drawing/2014/main" val="1547409040"/>
                    </a:ext>
                  </a:extLst>
                </a:gridCol>
                <a:gridCol w="907991">
                  <a:extLst>
                    <a:ext uri="{9D8B030D-6E8A-4147-A177-3AD203B41FA5}">
                      <a16:colId xmlns:a16="http://schemas.microsoft.com/office/drawing/2014/main" val="2210735897"/>
                    </a:ext>
                  </a:extLst>
                </a:gridCol>
              </a:tblGrid>
              <a:tr h="866077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</a:rPr>
                        <a:t>年級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</a:rPr>
                        <a:t>班級</a:t>
                      </a:r>
                      <a:endParaRPr lang="zh-TW" sz="12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幼兒園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</a:rPr>
                        <a:t>一</a:t>
                      </a:r>
                      <a:endParaRPr lang="zh-TW" sz="12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 dirty="0">
                          <a:effectLst/>
                        </a:rPr>
                        <a:t>二</a:t>
                      </a:r>
                      <a:endParaRPr lang="zh-TW" sz="12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三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四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五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六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25655918"/>
                  </a:ext>
                </a:extLst>
              </a:tr>
              <a:tr h="6826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 smtClean="0">
                          <a:effectLst/>
                        </a:rPr>
                        <a:t>2</a:t>
                      </a:r>
                      <a:r>
                        <a:rPr lang="en-US" altLang="zh-TW" sz="1200" kern="100" dirty="0" smtClean="0">
                          <a:effectLst/>
                        </a:rPr>
                        <a:t>6</a:t>
                      </a:r>
                      <a:endParaRPr lang="zh-TW" sz="12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+mn-lt"/>
                          <a:ea typeface="+mn-ea"/>
                        </a:rPr>
                        <a:t>9</a:t>
                      </a:r>
                      <a:endParaRPr lang="zh-TW" sz="12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>
                          <a:effectLst/>
                          <a:latin typeface="+mn-lt"/>
                          <a:ea typeface="+mn-ea"/>
                        </a:rPr>
                        <a:t>9</a:t>
                      </a:r>
                      <a:endParaRPr lang="zh-TW" sz="12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11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8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16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9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82026277"/>
                  </a:ext>
                </a:extLst>
              </a:tr>
              <a:tr h="6826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合計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 smtClean="0">
                          <a:effectLst/>
                        </a:rPr>
                        <a:t>2</a:t>
                      </a:r>
                      <a:r>
                        <a:rPr lang="en-US" altLang="zh-TW" sz="1200" kern="100" dirty="0" smtClean="0">
                          <a:effectLst/>
                        </a:rPr>
                        <a:t>6</a:t>
                      </a:r>
                      <a:r>
                        <a:rPr lang="zh-TW" sz="1200" kern="100" dirty="0" smtClean="0">
                          <a:effectLst/>
                        </a:rPr>
                        <a:t>人</a:t>
                      </a:r>
                      <a:endParaRPr lang="zh-TW" sz="12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</a:rPr>
                        <a:t>9</a:t>
                      </a:r>
                      <a:r>
                        <a:rPr lang="zh-TW" sz="1200" kern="100" dirty="0" smtClean="0">
                          <a:effectLst/>
                        </a:rPr>
                        <a:t>人</a:t>
                      </a:r>
                      <a:endParaRPr lang="zh-TW" sz="12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200" kern="100" dirty="0">
                          <a:effectLst/>
                        </a:rPr>
                        <a:t>9</a:t>
                      </a:r>
                      <a:r>
                        <a:rPr lang="zh-TW" sz="1200" kern="100" dirty="0" smtClean="0">
                          <a:effectLst/>
                        </a:rPr>
                        <a:t>人</a:t>
                      </a:r>
                      <a:endParaRPr lang="zh-TW" sz="12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11</a:t>
                      </a:r>
                      <a:r>
                        <a:rPr lang="zh-TW" sz="1200" kern="100">
                          <a:effectLst/>
                        </a:rPr>
                        <a:t>人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8</a:t>
                      </a:r>
                      <a:r>
                        <a:rPr lang="zh-TW" sz="1200" kern="100">
                          <a:effectLst/>
                        </a:rPr>
                        <a:t>人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16</a:t>
                      </a:r>
                      <a:r>
                        <a:rPr lang="zh-TW" sz="1200" kern="100">
                          <a:effectLst/>
                        </a:rPr>
                        <a:t>人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9</a:t>
                      </a:r>
                      <a:r>
                        <a:rPr lang="zh-TW" sz="1200" kern="100">
                          <a:effectLst/>
                        </a:rPr>
                        <a:t>人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2711434"/>
                  </a:ext>
                </a:extLst>
              </a:tr>
              <a:tr h="6826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00">
                          <a:effectLst/>
                        </a:rPr>
                        <a:t>總計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88</a:t>
                      </a:r>
                      <a:r>
                        <a:rPr lang="zh-TW" sz="1200" kern="100" dirty="0">
                          <a:effectLst/>
                        </a:rPr>
                        <a:t>人</a:t>
                      </a:r>
                      <a:endParaRPr lang="zh-TW" sz="12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385332"/>
                  </a:ext>
                </a:extLst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-228725" y="1343624"/>
            <a:ext cx="9257309" cy="132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306291" tIns="76176" rIns="91440" bIns="76176" numCol="1" anchor="ctr" anchorCtr="0" compatLnSpc="1">
            <a:prstTxWarp prst="textNoShape">
              <a:avLst/>
            </a:prstTxWarp>
            <a:spAutoFit/>
          </a:bodyPr>
          <a:lstStyle>
            <a:lvl1pPr indent="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tabLst/>
            </a:pPr>
            <a:r>
              <a:rPr kumimoji="0" lang="zh-TW" altLang="zh-TW" sz="2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r>
              <a:rPr kumimoji="0" lang="zh-TW" altLang="zh-TW" sz="2400" b="1" i="0" u="none" strike="noStrike" cap="none" normalizeH="0" baseline="0" dirty="0" smtClean="0" bmk="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員狀況</a:t>
            </a:r>
            <a:endParaRPr kumimoji="0" lang="en-US" altLang="zh-TW" sz="2400" b="1" i="0" u="none" strike="noStrike" cap="none" normalizeH="0" baseline="0" dirty="0" smtClean="0" bmk="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tabLst/>
            </a:pPr>
            <a:endParaRPr kumimoji="0" lang="zh-TW" altLang="zh-TW" sz="28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tabLst/>
            </a:pPr>
            <a:r>
              <a:rPr kumimoji="0" lang="en-US" altLang="zh-TW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107</a:t>
            </a:r>
            <a:r>
              <a:rPr kumimoji="0" lang="zh-TW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年度全校班級總數為</a:t>
            </a:r>
            <a:r>
              <a:rPr kumimoji="0" lang="en-US" altLang="zh-TW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kumimoji="0" lang="zh-TW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班，全校師生總人數為</a:t>
            </a:r>
            <a:r>
              <a:rPr kumimoji="0" lang="en-US" altLang="zh-TW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114</a:t>
            </a:r>
            <a:r>
              <a:rPr kumimoji="0" lang="zh-TW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人，其中職員</a:t>
            </a:r>
            <a:r>
              <a:rPr kumimoji="0" lang="en-US" altLang="zh-TW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</a:t>
            </a:r>
            <a:r>
              <a:rPr kumimoji="0" lang="zh-TW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人、教師</a:t>
            </a:r>
            <a:r>
              <a:rPr kumimoji="0" lang="en-US" altLang="zh-TW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18</a:t>
            </a:r>
            <a:r>
              <a:rPr kumimoji="0" lang="zh-TW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人、學生為</a:t>
            </a:r>
            <a:r>
              <a:rPr kumimoji="0" lang="en-US" altLang="zh-TW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88</a:t>
            </a:r>
            <a:r>
              <a:rPr kumimoji="0" lang="zh-TW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人，其餘詳細資料如表</a:t>
            </a:r>
            <a:r>
              <a:rPr kumimoji="0" lang="en-US" altLang="zh-TW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1- 2</a:t>
            </a:r>
            <a:r>
              <a:rPr kumimoji="0" lang="zh-TW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所示。</a:t>
            </a:r>
            <a:endParaRPr kumimoji="0" lang="zh-TW" alt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304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200" b="0" i="0" u="none" strike="noStrike" cap="none" normalizeH="0" baseline="0" dirty="0" smtClean="0" bmk="_Toc43735886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</a:t>
            </a:r>
            <a:endParaRPr kumimoji="0" lang="zh-TW" alt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9552" y="5661248"/>
            <a:ext cx="2877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304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dirty="0" bmk="_Toc43735886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表</a:t>
            </a:r>
            <a:r>
              <a:rPr lang="en-US" altLang="zh-TW" dirty="0" bmk="_Toc43735886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1- 2 107</a:t>
            </a:r>
            <a:r>
              <a:rPr lang="zh-TW" altLang="en-US" dirty="0" bmk="_Toc43735886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年度學生人數</a:t>
            </a:r>
            <a:endParaRPr lang="zh-TW" altLang="en-US" sz="800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5087" y="5236323"/>
            <a:ext cx="1585097" cy="1621677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96" y="289231"/>
            <a:ext cx="211549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34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圖: 程序 3"/>
          <p:cNvSpPr/>
          <p:nvPr/>
        </p:nvSpPr>
        <p:spPr>
          <a:xfrm>
            <a:off x="-13816" y="5604"/>
            <a:ext cx="9144000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校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概 況 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資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料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165696" y="1376884"/>
            <a:ext cx="4392488" cy="3420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TW" altLang="en-US" sz="2400" dirty="0" smtClean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學</a:t>
            </a:r>
            <a:r>
              <a:rPr lang="zh-TW" altLang="en-US" sz="2400" dirty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校</a:t>
            </a:r>
            <a:r>
              <a:rPr lang="zh-TW" altLang="en-US" sz="2400" dirty="0" smtClean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平面配置圖</a:t>
            </a:r>
            <a:endParaRPr lang="zh-TW" altLang="en-US" sz="2400" b="0" dirty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2060848"/>
            <a:ext cx="5976664" cy="3358215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040" y="5236464"/>
            <a:ext cx="1584960" cy="1621536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696" y="266773"/>
            <a:ext cx="211549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72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816" y="1981242"/>
            <a:ext cx="5354801" cy="4033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流程圖: 程序 3"/>
          <p:cNvSpPr/>
          <p:nvPr/>
        </p:nvSpPr>
        <p:spPr>
          <a:xfrm>
            <a:off x="-13816" y="5604"/>
            <a:ext cx="9144000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校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概 況 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資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料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165696" y="1376884"/>
            <a:ext cx="4392488" cy="3420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TW" altLang="en-US" sz="2400" dirty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學校周圍環境</a:t>
            </a:r>
            <a:r>
              <a:rPr lang="zh-TW" altLang="en-US" sz="2400" dirty="0" smtClean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圖</a:t>
            </a:r>
            <a:endParaRPr lang="zh-TW" altLang="en-US" sz="2400" b="0" dirty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橢圓 1"/>
          <p:cNvSpPr/>
          <p:nvPr/>
        </p:nvSpPr>
        <p:spPr>
          <a:xfrm>
            <a:off x="323528" y="3356992"/>
            <a:ext cx="2952328" cy="250116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686" y="1262146"/>
            <a:ext cx="3889799" cy="1231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985" y="2590553"/>
            <a:ext cx="3875984" cy="10974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201" y="5334198"/>
            <a:ext cx="3875984" cy="1416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985" y="3784634"/>
            <a:ext cx="3803015" cy="1536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696" y="315875"/>
            <a:ext cx="211549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05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圖: 程序 3"/>
          <p:cNvSpPr/>
          <p:nvPr/>
        </p:nvSpPr>
        <p:spPr>
          <a:xfrm>
            <a:off x="-13816" y="5604"/>
            <a:ext cx="9144000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災害潛勢環境介紹</a:t>
            </a:r>
          </a:p>
        </p:txBody>
      </p:sp>
      <p:pic>
        <p:nvPicPr>
          <p:cNvPr id="10" name="圖片 9" descr="C:\Users\User\AppData\Local\Microsoft\Windows\Temporary Internet Files\Content.Word\S__7918392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61248"/>
            <a:ext cx="1008112" cy="10089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671228" y="1196752"/>
            <a:ext cx="6997116" cy="714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TW" altLang="en-US" sz="2400" dirty="0" smtClean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    </a:t>
            </a:r>
            <a:endParaRPr lang="zh-TW" altLang="en-US" sz="2400" b="0" dirty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</a:pPr>
            <a:endParaRPr lang="zh-TW" altLang="en-US" sz="2400" b="0" dirty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zh-TW" sz="2400" b="0" dirty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62" y="1683457"/>
            <a:ext cx="8999234" cy="5174543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3816" y="2946240"/>
            <a:ext cx="9050312" cy="1634887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83" y="1040365"/>
            <a:ext cx="4487045" cy="731583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0510" y="266615"/>
            <a:ext cx="211549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81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圖: 程序 3"/>
          <p:cNvSpPr/>
          <p:nvPr/>
        </p:nvSpPr>
        <p:spPr>
          <a:xfrm>
            <a:off x="-13816" y="5604"/>
            <a:ext cx="9144000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第一次防災校園建置之現況及改善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0" name="圖片 9" descr="C:\Users\User\AppData\Local\Microsoft\Windows\Temporary Internet Files\Content.Word\S__7918392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61248"/>
            <a:ext cx="1008112" cy="10089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671228" y="1196752"/>
            <a:ext cx="4980892" cy="714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TW" altLang="en-US" sz="2400" dirty="0" smtClean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建置防災校園</a:t>
            </a:r>
            <a:endParaRPr lang="en-US" altLang="zh-TW" sz="2400" dirty="0" smtClean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zh-TW" sz="2400" b="0" dirty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771800" y="5787163"/>
            <a:ext cx="4572000" cy="7571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TW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校區周邊道路圖</a:t>
            </a:r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—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框出校園範圍</a:t>
            </a:r>
            <a:endParaRPr lang="zh-TW" altLang="en-US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</a:pPr>
            <a:endParaRPr lang="zh-TW" altLang="en-US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橢圓 2"/>
          <p:cNvSpPr/>
          <p:nvPr/>
        </p:nvSpPr>
        <p:spPr>
          <a:xfrm>
            <a:off x="4788024" y="3501008"/>
            <a:ext cx="864096" cy="8640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1683457"/>
            <a:ext cx="7776864" cy="510055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2620" y="1700120"/>
            <a:ext cx="3885444" cy="18995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8064" y="1699439"/>
            <a:ext cx="3888432" cy="19002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3535" y="4222865"/>
            <a:ext cx="3884529" cy="19246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8064" y="4233732"/>
            <a:ext cx="3888432" cy="19144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884" y="269583"/>
            <a:ext cx="211549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47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圖: 程序 3"/>
          <p:cNvSpPr/>
          <p:nvPr/>
        </p:nvSpPr>
        <p:spPr>
          <a:xfrm>
            <a:off x="-13816" y="5604"/>
            <a:ext cx="9144000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第一次防災校園建置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之現況及改善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671228" y="1196752"/>
            <a:ext cx="6565068" cy="714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TW" altLang="en-US" sz="2400" dirty="0" smtClean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  </a:t>
            </a:r>
            <a:endParaRPr lang="en-US" altLang="zh-TW" sz="2400" dirty="0" smtClean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zh-TW" sz="2400" b="0" dirty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095551" y="5282683"/>
            <a:ext cx="4572000" cy="7571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endParaRPr lang="zh-TW" altLang="en-US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</a:pPr>
            <a:endParaRPr lang="zh-TW" altLang="en-US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44795"/>
            <a:ext cx="9306724" cy="353119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1265492"/>
            <a:ext cx="6556046" cy="87930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421960"/>
            <a:ext cx="1403648" cy="143604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520" y="284372"/>
            <a:ext cx="211549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54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圖: 程序 3"/>
          <p:cNvSpPr/>
          <p:nvPr/>
        </p:nvSpPr>
        <p:spPr>
          <a:xfrm>
            <a:off x="-13816" y="5604"/>
            <a:ext cx="9144000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第一次防災校園建置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之現況及改善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671228" y="1196752"/>
            <a:ext cx="6565068" cy="714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TW" altLang="en-US" sz="2400" dirty="0" smtClean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建置防災校園</a:t>
            </a:r>
            <a:r>
              <a:rPr lang="en-US" altLang="zh-TW" sz="2400" dirty="0" smtClean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~</a:t>
            </a:r>
            <a:r>
              <a:rPr lang="zh-TW" altLang="en-US" sz="2400" dirty="0" smtClean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  指揮官、副指揮官、通報組  </a:t>
            </a:r>
            <a:endParaRPr lang="en-US" altLang="zh-TW" sz="2400" dirty="0" smtClean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zh-TW" sz="2400" b="0" dirty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095551" y="5282683"/>
            <a:ext cx="4572000" cy="7571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endParaRPr lang="zh-TW" altLang="en-US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</a:pPr>
            <a:endParaRPr lang="zh-TW" altLang="en-US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62049"/>
            <a:ext cx="2115495" cy="53039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28" y="1856595"/>
            <a:ext cx="7441471" cy="3417001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421960"/>
            <a:ext cx="1403648" cy="143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56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圖: 程序 3"/>
          <p:cNvSpPr/>
          <p:nvPr/>
        </p:nvSpPr>
        <p:spPr>
          <a:xfrm>
            <a:off x="-13816" y="5604"/>
            <a:ext cx="9144000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第一次防災校園建置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之現況及改善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671228" y="1196752"/>
            <a:ext cx="4980892" cy="714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TW" altLang="en-US" sz="2400" dirty="0" smtClean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建置防災校園</a:t>
            </a:r>
            <a:r>
              <a:rPr lang="en-US" altLang="zh-TW" sz="2400" dirty="0" smtClean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~</a:t>
            </a:r>
            <a:r>
              <a:rPr lang="zh-TW" altLang="en-US" sz="2400" dirty="0" smtClean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  避難引導組  </a:t>
            </a:r>
            <a:endParaRPr lang="en-US" altLang="zh-TW" sz="2400" dirty="0" smtClean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zh-TW" sz="2400" b="0" dirty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095551" y="5282683"/>
            <a:ext cx="4572000" cy="7571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endParaRPr lang="zh-TW" altLang="en-US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</a:pPr>
            <a:endParaRPr lang="zh-TW" altLang="en-US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66773"/>
            <a:ext cx="2115495" cy="53039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8"/>
            <a:ext cx="8373644" cy="4677428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421960"/>
            <a:ext cx="1403648" cy="143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31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圖: 程序 3"/>
          <p:cNvSpPr/>
          <p:nvPr/>
        </p:nvSpPr>
        <p:spPr>
          <a:xfrm>
            <a:off x="-13816" y="5604"/>
            <a:ext cx="9144000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第一次防災校園建置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之現況及改善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671228" y="1196752"/>
            <a:ext cx="4980892" cy="714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TW" altLang="en-US" sz="2400" dirty="0" smtClean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建置防災校園</a:t>
            </a:r>
            <a:r>
              <a:rPr lang="en-US" altLang="zh-TW" sz="2400" dirty="0" smtClean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~</a:t>
            </a:r>
            <a:r>
              <a:rPr lang="zh-TW" altLang="en-US" sz="2400" dirty="0" smtClean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  搶救組  </a:t>
            </a:r>
            <a:endParaRPr lang="en-US" altLang="zh-TW" sz="2400" dirty="0" smtClean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zh-TW" sz="2400" b="0" dirty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095551" y="5282683"/>
            <a:ext cx="4572000" cy="7571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endParaRPr lang="zh-TW" altLang="en-US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</a:pPr>
            <a:endParaRPr lang="zh-TW" altLang="en-US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66773"/>
            <a:ext cx="2115495" cy="530398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421960"/>
            <a:ext cx="1403648" cy="143604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78" y="2081024"/>
            <a:ext cx="8373644" cy="269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44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圖: 程序 3"/>
          <p:cNvSpPr/>
          <p:nvPr/>
        </p:nvSpPr>
        <p:spPr>
          <a:xfrm>
            <a:off x="-13816" y="5604"/>
            <a:ext cx="9144000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第一次防災校園建置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之現況及改善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671228" y="1196752"/>
            <a:ext cx="4980892" cy="714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TW" altLang="en-US" sz="2400" dirty="0" smtClean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建置防災校園</a:t>
            </a:r>
            <a:endParaRPr lang="en-US" altLang="zh-TW" sz="2400" dirty="0" smtClean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zh-TW" sz="2400" b="0" dirty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419872" y="1340768"/>
            <a:ext cx="4572000" cy="7571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防災地圖更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新</a:t>
            </a:r>
          </a:p>
          <a:p>
            <a:pPr>
              <a:spcBef>
                <a:spcPct val="20000"/>
              </a:spcBef>
            </a:pPr>
            <a:endParaRPr lang="zh-TW" altLang="en-US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957891"/>
            <a:ext cx="6768752" cy="442084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348290"/>
            <a:ext cx="1475656" cy="150971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266773"/>
            <a:ext cx="211549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50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圖: 程序 3"/>
          <p:cNvSpPr/>
          <p:nvPr/>
        </p:nvSpPr>
        <p:spPr>
          <a:xfrm>
            <a:off x="-13816" y="5604"/>
            <a:ext cx="9144000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第一次防災校園建置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之現況及改善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671228" y="1196752"/>
            <a:ext cx="4980892" cy="714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TW" altLang="en-US" sz="2400" dirty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防災教育課程與宣導活動</a:t>
            </a:r>
            <a:endParaRPr lang="en-US" altLang="zh-TW" sz="2400" dirty="0" smtClean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zh-TW" sz="2400" b="0" dirty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3415610" y="5713916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防災教學模組討論</a:t>
            </a:r>
            <a:endParaRPr lang="zh-TW" altLang="en-US" sz="2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1691663"/>
            <a:ext cx="4320480" cy="3789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5" y="1691663"/>
            <a:ext cx="4932040" cy="3789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480703"/>
            <a:ext cx="1389832" cy="1368472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520" y="266773"/>
            <a:ext cx="211549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64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圖: 程序 3"/>
          <p:cNvSpPr/>
          <p:nvPr/>
        </p:nvSpPr>
        <p:spPr>
          <a:xfrm>
            <a:off x="-13816" y="5604"/>
            <a:ext cx="9144000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第一次防災校園建置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之現況及改善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671228" y="1196752"/>
            <a:ext cx="4980892" cy="714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TW" altLang="en-US" sz="2400" dirty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防災教育課程與宣導活動</a:t>
            </a:r>
            <a:endParaRPr lang="en-US" altLang="zh-TW" sz="2400" dirty="0" smtClean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zh-TW" sz="2400" b="0" dirty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5508104" y="2355104"/>
            <a:ext cx="2017328" cy="3695126"/>
            <a:chOff x="5265717" y="1728443"/>
            <a:chExt cx="2017328" cy="3695126"/>
          </a:xfrm>
        </p:grpSpPr>
        <p:sp>
          <p:nvSpPr>
            <p:cNvPr id="13" name="圓角矩形 12"/>
            <p:cNvSpPr>
              <a:spLocks/>
            </p:cNvSpPr>
            <p:nvPr/>
          </p:nvSpPr>
          <p:spPr bwMode="auto">
            <a:xfrm>
              <a:off x="5292080" y="1728443"/>
              <a:ext cx="1929950" cy="795522"/>
            </a:xfrm>
            <a:prstGeom prst="roundRect">
              <a:avLst>
                <a:gd name="adj" fmla="val 16667"/>
              </a:avLst>
            </a:prstGeom>
            <a:solidFill>
              <a:srgbClr val="71F925"/>
            </a:solidFill>
            <a:ln w="38100">
              <a:solidFill>
                <a:schemeClr val="lt1">
                  <a:lumMod val="95000"/>
                  <a:lumOff val="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4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marL="228600" indent="-228600" algn="ctr">
                <a:lnSpc>
                  <a:spcPct val="115000"/>
                </a:lnSpc>
                <a:spcAft>
                  <a:spcPts val="0"/>
                </a:spcAft>
              </a:pPr>
              <a:r>
                <a:rPr lang="en-US" altLang="zh-TW" sz="1400" kern="100" dirty="0" smtClean="0">
                  <a:latin typeface="Times New Roman"/>
                  <a:ea typeface="標楷體"/>
                  <a:cs typeface="新細明體"/>
                </a:rPr>
                <a:t>921</a:t>
              </a:r>
              <a:r>
                <a:rPr lang="zh-TW" altLang="en-US" sz="1400" kern="100" dirty="0" smtClean="0">
                  <a:latin typeface="Times New Roman"/>
                  <a:ea typeface="標楷體"/>
                  <a:cs typeface="新細明體"/>
                </a:rPr>
                <a:t>十年特</a:t>
              </a:r>
              <a:r>
                <a:rPr lang="zh-TW" altLang="en-US" sz="1400" kern="100" dirty="0">
                  <a:latin typeface="Times New Roman"/>
                  <a:ea typeface="標楷體"/>
                  <a:cs typeface="新細明體"/>
                </a:rPr>
                <a:t>輯</a:t>
              </a:r>
              <a:endParaRPr lang="zh-TW" sz="1400" kern="100" dirty="0">
                <a:effectLst/>
                <a:latin typeface="Times New Roman"/>
                <a:ea typeface="新細明體"/>
                <a:cs typeface="新細明體"/>
              </a:endParaRPr>
            </a:p>
            <a:p>
              <a:pPr marL="228600" indent="-228600" algn="ctr">
                <a:lnSpc>
                  <a:spcPct val="115000"/>
                </a:lnSpc>
                <a:spcAft>
                  <a:spcPts val="0"/>
                </a:spcAft>
              </a:pPr>
              <a:r>
                <a:rPr lang="zh-TW" altLang="en-US" sz="1400" kern="100" dirty="0" smtClean="0">
                  <a:latin typeface="Times New Roman"/>
                  <a:ea typeface="標楷體"/>
                  <a:cs typeface="新細明體"/>
                </a:rPr>
                <a:t>大地震歷史回</a:t>
              </a:r>
              <a:r>
                <a:rPr lang="zh-TW" altLang="en-US" sz="1400" kern="100" dirty="0">
                  <a:latin typeface="Times New Roman"/>
                  <a:ea typeface="標楷體"/>
                  <a:cs typeface="新細明體"/>
                </a:rPr>
                <a:t>顧</a:t>
              </a:r>
              <a:endParaRPr lang="zh-TW" sz="1400" kern="100" dirty="0">
                <a:effectLst/>
                <a:latin typeface="Times New Roman"/>
                <a:ea typeface="新細明體"/>
                <a:cs typeface="新細明體"/>
              </a:endParaRPr>
            </a:p>
            <a:p>
              <a:pPr marL="228600" indent="-228600" algn="ctr">
                <a:lnSpc>
                  <a:spcPct val="115000"/>
                </a:lnSpc>
                <a:spcAft>
                  <a:spcPts val="0"/>
                </a:spcAft>
              </a:pPr>
              <a:r>
                <a:rPr lang="zh-TW" sz="1400" kern="100" dirty="0">
                  <a:effectLst/>
                  <a:latin typeface="Times New Roman"/>
                  <a:ea typeface="標楷體"/>
                  <a:cs typeface="新細明體"/>
                </a:rPr>
                <a:t>地震</a:t>
              </a:r>
              <a:r>
                <a:rPr lang="zh-TW" sz="1400" kern="100" dirty="0" smtClean="0">
                  <a:effectLst/>
                  <a:latin typeface="Times New Roman"/>
                  <a:ea typeface="標楷體"/>
                  <a:cs typeface="新細明體"/>
                </a:rPr>
                <a:t>的</a:t>
              </a:r>
              <a:r>
                <a:rPr lang="zh-TW" altLang="en-US" sz="1400" kern="100" dirty="0" smtClean="0">
                  <a:latin typeface="Times New Roman"/>
                  <a:ea typeface="標楷體"/>
                  <a:cs typeface="新細明體"/>
                </a:rPr>
                <a:t>種</a:t>
              </a:r>
              <a:r>
                <a:rPr lang="zh-TW" altLang="en-US" sz="1400" kern="100" dirty="0">
                  <a:latin typeface="Times New Roman"/>
                  <a:ea typeface="標楷體"/>
                  <a:cs typeface="新細明體"/>
                </a:rPr>
                <a:t>類</a:t>
              </a:r>
              <a:endParaRPr lang="zh-TW" sz="1400" kern="100" dirty="0">
                <a:effectLst/>
                <a:latin typeface="Times New Roman"/>
                <a:ea typeface="新細明體"/>
                <a:cs typeface="新細明體"/>
              </a:endParaRPr>
            </a:p>
          </p:txBody>
        </p:sp>
        <p:sp>
          <p:nvSpPr>
            <p:cNvPr id="14" name="圓角矩形 13"/>
            <p:cNvSpPr>
              <a:spLocks/>
            </p:cNvSpPr>
            <p:nvPr/>
          </p:nvSpPr>
          <p:spPr bwMode="auto">
            <a:xfrm>
              <a:off x="5265717" y="2677117"/>
              <a:ext cx="1956312" cy="786611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100000"/>
                <a:lumOff val="0"/>
              </a:schemeClr>
            </a:solidFill>
            <a:ln w="38100">
              <a:solidFill>
                <a:schemeClr val="lt1">
                  <a:lumMod val="95000"/>
                  <a:lumOff val="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5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marL="228600" indent="-228600" algn="ctr">
                <a:spcAft>
                  <a:spcPts val="0"/>
                </a:spcAft>
              </a:pPr>
              <a:r>
                <a:rPr lang="zh-TW" altLang="en-US" sz="1400" b="1" kern="100" dirty="0" smtClean="0">
                  <a:solidFill>
                    <a:schemeClr val="bg1"/>
                  </a:solidFill>
                  <a:latin typeface="Times New Roman"/>
                  <a:ea typeface="標楷體"/>
                  <a:cs typeface="新細明體"/>
                </a:rPr>
                <a:t>防震影</a:t>
              </a:r>
              <a:r>
                <a:rPr lang="zh-TW" altLang="en-US" sz="1400" b="1" kern="100" dirty="0">
                  <a:solidFill>
                    <a:schemeClr val="bg1"/>
                  </a:solidFill>
                  <a:latin typeface="Times New Roman"/>
                  <a:ea typeface="標楷體"/>
                  <a:cs typeface="新細明體"/>
                </a:rPr>
                <a:t>片</a:t>
              </a:r>
              <a:endParaRPr lang="zh-TW" sz="1400" b="1" kern="100" dirty="0">
                <a:solidFill>
                  <a:schemeClr val="bg1"/>
                </a:solidFill>
                <a:effectLst/>
                <a:latin typeface="Times New Roman"/>
                <a:ea typeface="新細明體"/>
                <a:cs typeface="新細明體"/>
              </a:endParaRPr>
            </a:p>
            <a:p>
              <a:pPr marL="228600" indent="-228600" algn="ctr">
                <a:spcAft>
                  <a:spcPts val="0"/>
                </a:spcAft>
              </a:pPr>
              <a:r>
                <a:rPr lang="zh-TW" sz="1400" b="1" kern="100" dirty="0">
                  <a:solidFill>
                    <a:schemeClr val="bg1"/>
                  </a:solidFill>
                  <a:effectLst/>
                  <a:latin typeface="Times New Roman"/>
                  <a:ea typeface="標楷體"/>
                  <a:cs typeface="新細明體"/>
                </a:rPr>
                <a:t>防震三部曲</a:t>
              </a:r>
              <a:endParaRPr lang="zh-TW" sz="1400" b="1" kern="100" dirty="0">
                <a:solidFill>
                  <a:schemeClr val="bg1"/>
                </a:solidFill>
                <a:effectLst/>
                <a:latin typeface="Times New Roman"/>
                <a:ea typeface="新細明體"/>
                <a:cs typeface="新細明體"/>
              </a:endParaRPr>
            </a:p>
            <a:p>
              <a:pPr marL="228600" indent="-228600" algn="ctr">
                <a:spcAft>
                  <a:spcPts val="0"/>
                </a:spcAft>
              </a:pPr>
              <a:r>
                <a:rPr lang="zh-TW" altLang="en-US" sz="1400" b="1" kern="100" dirty="0" smtClean="0">
                  <a:solidFill>
                    <a:schemeClr val="bg1"/>
                  </a:solidFill>
                  <a:latin typeface="Times New Roman"/>
                  <a:ea typeface="標楷體"/>
                  <a:cs typeface="新細明體"/>
                </a:rPr>
                <a:t>防震剪</a:t>
              </a:r>
              <a:r>
                <a:rPr lang="zh-TW" altLang="en-US" sz="1400" b="1" kern="100" dirty="0">
                  <a:solidFill>
                    <a:schemeClr val="bg1"/>
                  </a:solidFill>
                  <a:latin typeface="Times New Roman"/>
                  <a:ea typeface="標楷體"/>
                  <a:cs typeface="新細明體"/>
                </a:rPr>
                <a:t>報</a:t>
              </a:r>
              <a:endParaRPr lang="zh-TW" sz="1400" b="1" kern="100" dirty="0">
                <a:solidFill>
                  <a:schemeClr val="bg1"/>
                </a:solidFill>
                <a:effectLst/>
                <a:latin typeface="Times New Roman"/>
                <a:ea typeface="新細明體"/>
                <a:cs typeface="新細明體"/>
              </a:endParaRPr>
            </a:p>
          </p:txBody>
        </p:sp>
        <p:sp>
          <p:nvSpPr>
            <p:cNvPr id="15" name="圓角矩形 14"/>
            <p:cNvSpPr>
              <a:spLocks/>
            </p:cNvSpPr>
            <p:nvPr/>
          </p:nvSpPr>
          <p:spPr bwMode="auto">
            <a:xfrm>
              <a:off x="5268978" y="3619875"/>
              <a:ext cx="1956312" cy="762408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100000"/>
                <a:lumOff val="0"/>
              </a:schemeClr>
            </a:solidFill>
            <a:ln w="38100">
              <a:solidFill>
                <a:schemeClr val="lt1">
                  <a:lumMod val="95000"/>
                  <a:lumOff val="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6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marL="228600" indent="-228600" algn="ctr">
                <a:spcAft>
                  <a:spcPts val="0"/>
                </a:spcAft>
              </a:pPr>
              <a:r>
                <a:rPr lang="zh-TW" sz="1400" b="1" kern="100" dirty="0" smtClean="0">
                  <a:solidFill>
                    <a:schemeClr val="bg1"/>
                  </a:solidFill>
                  <a:effectLst/>
                  <a:latin typeface="Times New Roman"/>
                  <a:ea typeface="標楷體"/>
                  <a:cs typeface="新細明體"/>
                </a:rPr>
                <a:t>地</a:t>
              </a:r>
              <a:r>
                <a:rPr lang="zh-TW" altLang="en-US" sz="1400" b="1" kern="100" dirty="0" smtClean="0">
                  <a:solidFill>
                    <a:schemeClr val="bg1"/>
                  </a:solidFill>
                  <a:effectLst/>
                  <a:latin typeface="Times New Roman"/>
                  <a:ea typeface="標楷體"/>
                  <a:cs typeface="新細明體"/>
                </a:rPr>
                <a:t>震錦囊</a:t>
              </a:r>
              <a:endParaRPr lang="zh-TW" sz="1400" b="1" kern="100" dirty="0">
                <a:solidFill>
                  <a:schemeClr val="bg1"/>
                </a:solidFill>
                <a:effectLst/>
                <a:latin typeface="Times New Roman"/>
                <a:ea typeface="新細明體"/>
                <a:cs typeface="新細明體"/>
              </a:endParaRPr>
            </a:p>
            <a:p>
              <a:pPr marL="228600" indent="-228600" algn="ctr">
                <a:spcAft>
                  <a:spcPts val="0"/>
                </a:spcAft>
              </a:pPr>
              <a:r>
                <a:rPr lang="zh-TW" altLang="en-US" sz="1400" b="1" kern="100" dirty="0" smtClean="0">
                  <a:solidFill>
                    <a:schemeClr val="bg1"/>
                  </a:solidFill>
                  <a:latin typeface="Times New Roman"/>
                  <a:ea typeface="標楷體"/>
                  <a:cs typeface="新細明體"/>
                </a:rPr>
                <a:t>緊急避難包</a:t>
              </a:r>
              <a:r>
                <a:rPr lang="en-US" altLang="zh-TW" sz="1400" b="1" kern="100" dirty="0" smtClean="0">
                  <a:solidFill>
                    <a:schemeClr val="bg1"/>
                  </a:solidFill>
                  <a:latin typeface="Times New Roman"/>
                  <a:ea typeface="標楷體"/>
                  <a:cs typeface="新細明體"/>
                </a:rPr>
                <a:t>(</a:t>
              </a:r>
              <a:r>
                <a:rPr lang="zh-TW" altLang="en-US" sz="1400" b="1" kern="100" dirty="0" smtClean="0">
                  <a:solidFill>
                    <a:schemeClr val="bg1"/>
                  </a:solidFill>
                  <a:latin typeface="Times New Roman"/>
                  <a:ea typeface="標楷體"/>
                  <a:cs typeface="新細明體"/>
                </a:rPr>
                <a:t>防災包</a:t>
              </a:r>
              <a:r>
                <a:rPr lang="en-US" altLang="zh-TW" sz="1400" b="1" kern="100" dirty="0" smtClean="0">
                  <a:solidFill>
                    <a:schemeClr val="bg1"/>
                  </a:solidFill>
                  <a:latin typeface="Times New Roman"/>
                  <a:ea typeface="標楷體"/>
                  <a:cs typeface="新細明體"/>
                </a:rPr>
                <a:t>)</a:t>
              </a:r>
              <a:endParaRPr lang="zh-TW" sz="1400" b="1" kern="100" dirty="0">
                <a:solidFill>
                  <a:schemeClr val="bg1"/>
                </a:solidFill>
                <a:effectLst/>
                <a:latin typeface="Times New Roman"/>
                <a:ea typeface="新細明體"/>
                <a:cs typeface="新細明體"/>
              </a:endParaRPr>
            </a:p>
            <a:p>
              <a:pPr marL="228600" indent="-228600" algn="ctr">
                <a:spcAft>
                  <a:spcPts val="0"/>
                </a:spcAft>
              </a:pPr>
              <a:r>
                <a:rPr lang="zh-TW" altLang="en-US" sz="1400" b="1" kern="100" dirty="0" smtClean="0">
                  <a:solidFill>
                    <a:schemeClr val="bg1"/>
                  </a:solidFill>
                  <a:latin typeface="Times New Roman"/>
                  <a:ea typeface="標楷體"/>
                  <a:cs typeface="新細明體"/>
                </a:rPr>
                <a:t>防災</a:t>
              </a:r>
              <a:r>
                <a:rPr lang="zh-TW" altLang="en-US" sz="1400" b="1" kern="100" dirty="0">
                  <a:solidFill>
                    <a:schemeClr val="bg1"/>
                  </a:solidFill>
                  <a:latin typeface="Times New Roman"/>
                  <a:ea typeface="標楷體"/>
                  <a:cs typeface="新細明體"/>
                </a:rPr>
                <a:t>卡</a:t>
              </a:r>
              <a:endParaRPr lang="zh-TW" sz="1400" b="1" kern="100" dirty="0">
                <a:solidFill>
                  <a:schemeClr val="bg1"/>
                </a:solidFill>
                <a:effectLst/>
                <a:latin typeface="Times New Roman"/>
                <a:ea typeface="新細明體"/>
                <a:cs typeface="新細明體"/>
              </a:endParaRPr>
            </a:p>
          </p:txBody>
        </p:sp>
        <p:sp>
          <p:nvSpPr>
            <p:cNvPr id="20" name="圓角矩形 19"/>
            <p:cNvSpPr>
              <a:spLocks noChangeArrowheads="1"/>
            </p:cNvSpPr>
            <p:nvPr/>
          </p:nvSpPr>
          <p:spPr bwMode="auto">
            <a:xfrm>
              <a:off x="5280528" y="4498936"/>
              <a:ext cx="2002517" cy="924633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100000"/>
                <a:lumOff val="0"/>
              </a:schemeClr>
            </a:solidFill>
            <a:ln w="38100">
              <a:solidFill>
                <a:schemeClr val="lt1">
                  <a:lumMod val="95000"/>
                  <a:lumOff val="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2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zh-TW" altLang="en-US" sz="1400" b="1" kern="100" dirty="0" smtClean="0">
                  <a:solidFill>
                    <a:schemeClr val="bg1"/>
                  </a:solidFill>
                  <a:effectLst/>
                  <a:latin typeface="標楷體" panose="03000509000000000000" pitchFamily="65" charset="-120"/>
                  <a:ea typeface="標楷體" panose="03000509000000000000" pitchFamily="65" charset="-120"/>
                  <a:cs typeface="新細明體"/>
                </a:rPr>
                <a:t>校園疏散路線圖</a:t>
              </a:r>
              <a:endParaRPr lang="zh-TW" sz="1400" b="1" kern="100" dirty="0">
                <a:solidFill>
                  <a:schemeClr val="bg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新細明體"/>
              </a:endParaRPr>
            </a:p>
            <a:p>
              <a:pPr algn="ctr">
                <a:spcAft>
                  <a:spcPts val="0"/>
                </a:spcAft>
              </a:pPr>
              <a:endParaRPr lang="zh-TW" sz="1400" b="1" kern="100" dirty="0">
                <a:solidFill>
                  <a:schemeClr val="bg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新細明體"/>
              </a:endParaRPr>
            </a:p>
            <a:p>
              <a:pPr algn="ctr">
                <a:spcAft>
                  <a:spcPts val="0"/>
                </a:spcAft>
              </a:pPr>
              <a:r>
                <a:rPr lang="zh-TW" altLang="en-US" sz="1400" b="1" kern="100" dirty="0" smtClean="0">
                  <a:solidFill>
                    <a:schemeClr val="bg1"/>
                  </a:solidFill>
                  <a:effectLst/>
                  <a:latin typeface="標楷體" panose="03000509000000000000" pitchFamily="65" charset="-120"/>
                  <a:ea typeface="標楷體" panose="03000509000000000000" pitchFamily="65" charset="-120"/>
                  <a:cs typeface="新細明體"/>
                </a:rPr>
                <a:t>疏散避難三不原則</a:t>
              </a:r>
              <a:endParaRPr lang="zh-TW" sz="1400" b="1" kern="100" dirty="0">
                <a:solidFill>
                  <a:schemeClr val="bg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新細明體"/>
              </a:endParaRPr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3491880" y="2278614"/>
            <a:ext cx="1800200" cy="3712331"/>
            <a:chOff x="2940879" y="1703294"/>
            <a:chExt cx="1800200" cy="3712331"/>
          </a:xfrm>
        </p:grpSpPr>
        <p:sp>
          <p:nvSpPr>
            <p:cNvPr id="17" name="向右箭號圖說文字 16"/>
            <p:cNvSpPr>
              <a:spLocks/>
            </p:cNvSpPr>
            <p:nvPr/>
          </p:nvSpPr>
          <p:spPr>
            <a:xfrm>
              <a:off x="2960018" y="2702265"/>
              <a:ext cx="1781061" cy="786611"/>
            </a:xfrm>
            <a:prstGeom prst="rightArrowCallout">
              <a:avLst>
                <a:gd name="adj1" fmla="val 28075"/>
                <a:gd name="adj2" fmla="val 46925"/>
                <a:gd name="adj3" fmla="val 37301"/>
                <a:gd name="adj4" fmla="val 74786"/>
              </a:avLst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zh-TW" sz="1400" b="1" kern="100" dirty="0">
                  <a:solidFill>
                    <a:schemeClr val="bg1"/>
                  </a:solidFill>
                  <a:effectLst/>
                  <a:latin typeface="Times New Roman"/>
                  <a:ea typeface="標楷體"/>
                  <a:cs typeface="新細明體"/>
                </a:rPr>
                <a:t>【活動二】</a:t>
              </a:r>
              <a:endParaRPr lang="zh-TW" sz="1400" b="1" kern="100" dirty="0">
                <a:solidFill>
                  <a:schemeClr val="bg1"/>
                </a:solidFill>
                <a:effectLst/>
                <a:latin typeface="Times New Roman"/>
                <a:ea typeface="新細明體"/>
                <a:cs typeface="新細明體"/>
              </a:endParaRPr>
            </a:p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zh-TW" altLang="en-US" sz="1400" b="1" kern="100" dirty="0" smtClean="0">
                  <a:solidFill>
                    <a:schemeClr val="bg1"/>
                  </a:solidFill>
                  <a:latin typeface="Times New Roman"/>
                  <a:ea typeface="標楷體"/>
                  <a:cs typeface="新細明體"/>
                </a:rPr>
                <a:t>「震震</a:t>
              </a:r>
              <a:r>
                <a:rPr lang="zh-TW" altLang="en-US" sz="1400" b="1" kern="1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新細明體"/>
                </a:rPr>
                <a:t>」</a:t>
              </a:r>
              <a:r>
                <a:rPr lang="zh-TW" altLang="en-US" sz="1400" b="1" kern="100" dirty="0" smtClean="0">
                  <a:solidFill>
                    <a:schemeClr val="bg1"/>
                  </a:solidFill>
                  <a:latin typeface="Times New Roman"/>
                  <a:ea typeface="標楷體"/>
                  <a:cs typeface="新細明體"/>
                </a:rPr>
                <a:t>有詞</a:t>
              </a:r>
              <a:endParaRPr lang="zh-TW" sz="1400" b="1" kern="100" dirty="0">
                <a:solidFill>
                  <a:schemeClr val="bg1"/>
                </a:solidFill>
                <a:effectLst/>
                <a:latin typeface="Times New Roman"/>
                <a:ea typeface="新細明體"/>
                <a:cs typeface="新細明體"/>
              </a:endParaRPr>
            </a:p>
          </p:txBody>
        </p:sp>
        <p:sp>
          <p:nvSpPr>
            <p:cNvPr id="18" name="向右箭號圖說文字 17"/>
            <p:cNvSpPr>
              <a:spLocks/>
            </p:cNvSpPr>
            <p:nvPr/>
          </p:nvSpPr>
          <p:spPr>
            <a:xfrm>
              <a:off x="2965962" y="3607740"/>
              <a:ext cx="1775117" cy="799691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81237"/>
              </a:avLst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zh-TW" sz="1400" kern="100" dirty="0">
                  <a:solidFill>
                    <a:schemeClr val="bg1"/>
                  </a:solidFill>
                  <a:effectLst/>
                  <a:latin typeface="Times New Roman"/>
                  <a:ea typeface="標楷體"/>
                  <a:cs typeface="新細明體"/>
                </a:rPr>
                <a:t>【活動三】</a:t>
              </a:r>
              <a:endParaRPr lang="zh-TW" sz="1400" kern="100" dirty="0">
                <a:solidFill>
                  <a:schemeClr val="bg1"/>
                </a:solidFill>
                <a:effectLst/>
                <a:latin typeface="Times New Roman"/>
                <a:ea typeface="新細明體"/>
                <a:cs typeface="新細明體"/>
              </a:endParaRPr>
            </a:p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zh-TW" altLang="en-US" sz="1400" kern="100" dirty="0" smtClean="0">
                  <a:solidFill>
                    <a:schemeClr val="bg1"/>
                  </a:solidFill>
                  <a:latin typeface="Times New Roman"/>
                  <a:ea typeface="標楷體"/>
                  <a:cs typeface="新細明體"/>
                </a:rPr>
                <a:t>「震</a:t>
              </a:r>
              <a:r>
                <a:rPr lang="zh-TW" altLang="en-US" sz="1400" kern="1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新細明體"/>
                </a:rPr>
                <a:t>」撼人心 </a:t>
              </a:r>
              <a:endParaRPr lang="zh-TW" sz="1400" kern="100" dirty="0">
                <a:solidFill>
                  <a:schemeClr val="bg1"/>
                </a:solidFill>
                <a:effectLst/>
                <a:latin typeface="Times New Roman"/>
                <a:ea typeface="新細明體"/>
                <a:cs typeface="新細明體"/>
              </a:endParaRPr>
            </a:p>
          </p:txBody>
        </p:sp>
        <p:sp>
          <p:nvSpPr>
            <p:cNvPr id="21" name="向右箭號圖說文字 20"/>
            <p:cNvSpPr>
              <a:spLocks/>
            </p:cNvSpPr>
            <p:nvPr/>
          </p:nvSpPr>
          <p:spPr>
            <a:xfrm>
              <a:off x="2988195" y="4524085"/>
              <a:ext cx="1752883" cy="891540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79387"/>
              </a:avLst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zh-TW" sz="1400" b="1" kern="100" dirty="0">
                  <a:solidFill>
                    <a:schemeClr val="bg1"/>
                  </a:solidFill>
                  <a:effectLst/>
                  <a:latin typeface="Times New Roman"/>
                  <a:ea typeface="標楷體"/>
                  <a:cs typeface="新細明體"/>
                </a:rPr>
                <a:t>【活動四】</a:t>
              </a:r>
              <a:endParaRPr lang="zh-TW" sz="1400" b="1" kern="100" dirty="0">
                <a:solidFill>
                  <a:schemeClr val="bg1"/>
                </a:solidFill>
                <a:effectLst/>
                <a:latin typeface="Times New Roman"/>
                <a:ea typeface="新細明體"/>
                <a:cs typeface="新細明體"/>
              </a:endParaRPr>
            </a:p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zh-TW" altLang="en-US" sz="1400" b="1" kern="100" dirty="0" smtClean="0">
                  <a:solidFill>
                    <a:schemeClr val="bg1"/>
                  </a:solidFill>
                  <a:latin typeface="Times New Roman"/>
                  <a:ea typeface="標楷體"/>
                  <a:cs typeface="新細明體"/>
                </a:rPr>
                <a:t>臨</a:t>
              </a:r>
              <a:r>
                <a:rPr lang="zh-TW" altLang="en-US" sz="1400" b="1" kern="1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新細明體"/>
                </a:rPr>
                <a:t>「震」脫逃</a:t>
              </a:r>
              <a:endParaRPr lang="zh-TW" sz="1400" b="1" kern="100" dirty="0">
                <a:solidFill>
                  <a:schemeClr val="bg1"/>
                </a:solidFill>
                <a:effectLst/>
                <a:latin typeface="Times New Roman"/>
                <a:ea typeface="新細明體"/>
                <a:cs typeface="新細明體"/>
              </a:endParaRPr>
            </a:p>
          </p:txBody>
        </p:sp>
        <p:sp>
          <p:nvSpPr>
            <p:cNvPr id="24" name="向右箭號圖說文字 23"/>
            <p:cNvSpPr>
              <a:spLocks/>
            </p:cNvSpPr>
            <p:nvPr/>
          </p:nvSpPr>
          <p:spPr>
            <a:xfrm>
              <a:off x="2940879" y="1703294"/>
              <a:ext cx="1800200" cy="845820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74087"/>
              </a:avLst>
            </a:prstGeom>
            <a:solidFill>
              <a:srgbClr val="66FF33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zh-TW" sz="1400" kern="100" dirty="0">
                  <a:solidFill>
                    <a:srgbClr val="000000"/>
                  </a:solidFill>
                  <a:effectLst/>
                  <a:latin typeface="Times New Roman"/>
                  <a:ea typeface="標楷體"/>
                  <a:cs typeface="新細明體"/>
                </a:rPr>
                <a:t>【活動一】</a:t>
              </a:r>
              <a:endParaRPr lang="zh-TW" sz="1400" kern="100" dirty="0">
                <a:effectLst/>
                <a:latin typeface="Times New Roman"/>
                <a:ea typeface="新細明體"/>
                <a:cs typeface="新細明體"/>
              </a:endParaRPr>
            </a:p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zh-TW" altLang="en-US" sz="1400" kern="100" dirty="0">
                  <a:solidFill>
                    <a:srgbClr val="000000"/>
                  </a:solidFill>
                  <a:latin typeface="Times New Roman"/>
                  <a:ea typeface="標楷體"/>
                  <a:cs typeface="新細明體"/>
                </a:rPr>
                <a:t>撼</a:t>
              </a:r>
              <a:r>
                <a:rPr lang="zh-TW" altLang="en-US" sz="1400" kern="100" dirty="0" smtClean="0">
                  <a:solidFill>
                    <a:srgbClr val="000000"/>
                  </a:solidFill>
                  <a:latin typeface="Times New Roman"/>
                  <a:ea typeface="標楷體"/>
                  <a:cs typeface="新細明體"/>
                </a:rPr>
                <a:t>天</a:t>
              </a:r>
              <a:r>
                <a:rPr lang="zh-TW" altLang="en-US" sz="1400" kern="100" dirty="0" smtClean="0">
                  <a:solidFill>
                    <a:srgbClr val="000000"/>
                  </a:solidFill>
                  <a:latin typeface="PMingLiU" panose="02020500000000000000" pitchFamily="18" charset="-120"/>
                  <a:ea typeface="PMingLiU" panose="02020500000000000000" pitchFamily="18" charset="-120"/>
                  <a:cs typeface="新細明體"/>
                </a:rPr>
                <a:t>「</a:t>
              </a:r>
              <a:r>
                <a:rPr lang="zh-TW" altLang="en-US" sz="1400" kern="100" dirty="0" smtClean="0">
                  <a:solidFill>
                    <a:srgbClr val="00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新細明體"/>
                </a:rPr>
                <a:t>震」</a:t>
              </a:r>
              <a:r>
                <a:rPr lang="zh-TW" altLang="en-US" sz="1400" kern="100" dirty="0" smtClean="0">
                  <a:solidFill>
                    <a:srgbClr val="000000"/>
                  </a:solidFill>
                  <a:latin typeface="Times New Roman"/>
                  <a:ea typeface="標楷體"/>
                  <a:cs typeface="新細明體"/>
                </a:rPr>
                <a:t>地</a:t>
              </a:r>
              <a:endParaRPr lang="zh-TW" sz="1400" kern="100" dirty="0">
                <a:effectLst/>
                <a:latin typeface="Times New Roman"/>
                <a:ea typeface="新細明體"/>
                <a:cs typeface="新細明體"/>
              </a:endParaRPr>
            </a:p>
          </p:txBody>
        </p:sp>
      </p:grpSp>
      <p:sp>
        <p:nvSpPr>
          <p:cNvPr id="25" name="向右箭號圖說文字 24"/>
          <p:cNvSpPr>
            <a:spLocks/>
          </p:cNvSpPr>
          <p:nvPr/>
        </p:nvSpPr>
        <p:spPr bwMode="auto">
          <a:xfrm>
            <a:off x="2308234" y="2526650"/>
            <a:ext cx="853440" cy="3352034"/>
          </a:xfrm>
          <a:prstGeom prst="rightArrowCallout">
            <a:avLst>
              <a:gd name="adj1" fmla="val 30449"/>
              <a:gd name="adj2" fmla="val 30416"/>
              <a:gd name="adj3" fmla="val 25000"/>
              <a:gd name="adj4" fmla="val 64977"/>
            </a:avLst>
          </a:prstGeom>
          <a:solidFill>
            <a:schemeClr val="accent4">
              <a:lumMod val="100000"/>
              <a:lumOff val="0"/>
            </a:schemeClr>
          </a:solidFill>
          <a:ln w="38100">
            <a:solidFill>
              <a:schemeClr val="lt1">
                <a:lumMod val="95000"/>
                <a:lumOff val="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chemeClr val="accent4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zh-TW" sz="2000" b="1" kern="100" dirty="0">
                <a:solidFill>
                  <a:schemeClr val="bg1"/>
                </a:solidFill>
                <a:effectLst/>
                <a:latin typeface="Times New Roman"/>
                <a:ea typeface="標楷體"/>
                <a:cs typeface="新細明體"/>
              </a:rPr>
              <a:t>防</a:t>
            </a:r>
            <a:endParaRPr lang="zh-TW" sz="2000" b="1" kern="100" dirty="0">
              <a:solidFill>
                <a:schemeClr val="bg1"/>
              </a:solidFill>
              <a:effectLst/>
              <a:latin typeface="Times New Roman"/>
              <a:ea typeface="新細明體"/>
              <a:cs typeface="新細明體"/>
            </a:endParaRPr>
          </a:p>
          <a:p>
            <a:pPr algn="ctr">
              <a:spcAft>
                <a:spcPts val="0"/>
              </a:spcAft>
            </a:pPr>
            <a:r>
              <a:rPr lang="zh-TW" sz="2000" b="1" kern="100" dirty="0">
                <a:solidFill>
                  <a:schemeClr val="bg1"/>
                </a:solidFill>
                <a:effectLst/>
                <a:latin typeface="Times New Roman"/>
                <a:ea typeface="標楷體"/>
                <a:cs typeface="新細明體"/>
              </a:rPr>
              <a:t>震</a:t>
            </a:r>
            <a:endParaRPr lang="zh-TW" sz="2000" b="1" kern="100" dirty="0">
              <a:solidFill>
                <a:schemeClr val="bg1"/>
              </a:solidFill>
              <a:effectLst/>
              <a:latin typeface="Times New Roman"/>
              <a:ea typeface="新細明體"/>
              <a:cs typeface="新細明體"/>
            </a:endParaRPr>
          </a:p>
          <a:p>
            <a:pPr algn="ctr">
              <a:spcAft>
                <a:spcPts val="0"/>
              </a:spcAft>
            </a:pPr>
            <a:r>
              <a:rPr lang="zh-TW" altLang="en-US" sz="2000" b="1" kern="100" dirty="0" smtClean="0">
                <a:solidFill>
                  <a:schemeClr val="bg1"/>
                </a:solidFill>
                <a:latin typeface="Times New Roman"/>
                <a:ea typeface="標楷體"/>
                <a:cs typeface="新細明體"/>
              </a:rPr>
              <a:t>高</a:t>
            </a:r>
            <a:r>
              <a:rPr lang="zh-TW" altLang="en-US" sz="2000" b="1" kern="100" dirty="0">
                <a:solidFill>
                  <a:schemeClr val="bg1"/>
                </a:solidFill>
                <a:latin typeface="Times New Roman"/>
                <a:ea typeface="標楷體"/>
                <a:cs typeface="新細明體"/>
              </a:rPr>
              <a:t>手</a:t>
            </a:r>
            <a:endParaRPr lang="en-US" altLang="zh-TW" sz="2000" b="1" kern="100" dirty="0" smtClean="0">
              <a:solidFill>
                <a:schemeClr val="bg1"/>
              </a:solidFill>
              <a:latin typeface="Times New Roman"/>
              <a:ea typeface="標楷體"/>
              <a:cs typeface="新細明體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39779" y="2622120"/>
            <a:ext cx="612050" cy="302532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accent1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防災教學模組</a:t>
            </a:r>
            <a:endParaRPr lang="zh-TW" altLang="en-US" sz="2000" b="1" dirty="0">
              <a:solidFill>
                <a:schemeClr val="accent1">
                  <a:lumMod val="7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6" name="圖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040" y="5236464"/>
            <a:ext cx="1584960" cy="1621536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66773"/>
            <a:ext cx="211549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908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509120"/>
            <a:ext cx="2987824" cy="2240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流程圖: 程序 3"/>
          <p:cNvSpPr/>
          <p:nvPr/>
        </p:nvSpPr>
        <p:spPr>
          <a:xfrm>
            <a:off x="-13816" y="5604"/>
            <a:ext cx="9144000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第一次防災校園建置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之現況及改善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612676" y="1196752"/>
            <a:ext cx="4980892" cy="714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TW" altLang="en-US" sz="2400" dirty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防災教育課程與宣導活動</a:t>
            </a:r>
            <a:endParaRPr lang="en-US" altLang="zh-TW" sz="2400" dirty="0" smtClean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zh-TW" sz="2400" b="0" dirty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18882" y="5742887"/>
            <a:ext cx="20848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921</a:t>
            </a:r>
            <a:r>
              <a:rPr lang="zh-TW" altLang="en-US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十年特輯</a:t>
            </a:r>
          </a:p>
          <a:p>
            <a:r>
              <a:rPr lang="zh-TW" altLang="en-US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大地震歷史回顧</a:t>
            </a:r>
          </a:p>
          <a:p>
            <a:r>
              <a:rPr lang="zh-TW" altLang="en-US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地震的種類</a:t>
            </a:r>
            <a:endParaRPr lang="zh-TW" altLang="en-US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72816"/>
            <a:ext cx="8232792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731" y="4509120"/>
            <a:ext cx="2987824" cy="2240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555" y="4507254"/>
            <a:ext cx="2483445" cy="2242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456" y="266773"/>
            <a:ext cx="211549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50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179894"/>
            <a:ext cx="3302481" cy="2478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流程圖: 程序 3"/>
          <p:cNvSpPr/>
          <p:nvPr/>
        </p:nvSpPr>
        <p:spPr>
          <a:xfrm>
            <a:off x="-13816" y="5604"/>
            <a:ext cx="9144000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第一次防災校園建置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之現況及改善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612676" y="1196752"/>
            <a:ext cx="4980892" cy="714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TW" altLang="en-US" sz="2400" dirty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防災教育課程與宣導活動</a:t>
            </a:r>
            <a:endParaRPr lang="en-US" altLang="zh-TW" sz="2400" dirty="0" smtClean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zh-TW" sz="2400" b="0" dirty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50687" y="5805264"/>
            <a:ext cx="22621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地震錦囊</a:t>
            </a:r>
          </a:p>
          <a:p>
            <a:r>
              <a:rPr lang="zh-TW" altLang="en-US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緊急避難包</a:t>
            </a:r>
            <a:r>
              <a:rPr lang="en-US" altLang="zh-TW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防災包</a:t>
            </a:r>
            <a:r>
              <a:rPr lang="en-US" altLang="zh-TW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r>
              <a:rPr lang="zh-TW" altLang="en-US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防災卡</a:t>
            </a:r>
            <a:endParaRPr lang="zh-TW" altLang="en-US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040" y="5236464"/>
            <a:ext cx="1584960" cy="1621536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889" y="4218214"/>
            <a:ext cx="3345287" cy="2510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233840"/>
            <a:ext cx="3925856" cy="29460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863007"/>
            <a:ext cx="3302481" cy="2240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0687" y="280567"/>
            <a:ext cx="211549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82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040" y="5236464"/>
            <a:ext cx="1584960" cy="1621536"/>
          </a:xfrm>
          <a:prstGeom prst="rect">
            <a:avLst/>
          </a:prstGeom>
        </p:spPr>
      </p:pic>
      <p:sp>
        <p:nvSpPr>
          <p:cNvPr id="4" name="流程圖: 程序 3"/>
          <p:cNvSpPr/>
          <p:nvPr/>
        </p:nvSpPr>
        <p:spPr>
          <a:xfrm>
            <a:off x="-13816" y="5604"/>
            <a:ext cx="9144000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第一次防災校園建置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之現況及改善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612676" y="1196752"/>
            <a:ext cx="4980892" cy="714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TW" altLang="en-US" sz="2400" dirty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防災教育課程與宣導活動</a:t>
            </a:r>
            <a:endParaRPr lang="en-US" altLang="zh-TW" sz="2400" dirty="0" smtClean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zh-TW" sz="2400" b="0" dirty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098" y="5858282"/>
            <a:ext cx="6706642" cy="102508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4046" y="1231956"/>
            <a:ext cx="3237257" cy="611148"/>
          </a:xfrm>
          <a:prstGeom prst="rect">
            <a:avLst/>
          </a:prstGeom>
        </p:spPr>
      </p:pic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8074564"/>
              </p:ext>
            </p:extLst>
          </p:nvPr>
        </p:nvGraphicFramePr>
        <p:xfrm>
          <a:off x="755576" y="1843104"/>
          <a:ext cx="6650429" cy="3787917"/>
        </p:xfrm>
        <a:graphic>
          <a:graphicData uri="http://schemas.openxmlformats.org/drawingml/2006/table">
            <a:tbl>
              <a:tblPr firstRow="1" firstCol="1" bandRow="1"/>
              <a:tblGrid>
                <a:gridCol w="6650429">
                  <a:extLst>
                    <a:ext uri="{9D8B030D-6E8A-4147-A177-3AD203B41FA5}">
                      <a16:colId xmlns:a16="http://schemas.microsoft.com/office/drawing/2014/main" val="2136766952"/>
                    </a:ext>
                  </a:extLst>
                </a:gridCol>
              </a:tblGrid>
              <a:tr h="37879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200" b="1" kern="1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家庭防災</a:t>
                      </a:r>
                      <a:r>
                        <a:rPr lang="zh-TW" sz="2200" b="1" kern="15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卡</a:t>
                      </a:r>
                      <a:endParaRPr lang="zh-TW" sz="1200" kern="15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 marR="63500" algn="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班</a:t>
                      </a:r>
                      <a:r>
                        <a:rPr lang="en-US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     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級：</a:t>
                      </a:r>
                      <a:r>
                        <a:rPr lang="en-US" sz="1000" u="sng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                 </a:t>
                      </a:r>
                      <a:endParaRPr lang="zh-TW" sz="1200" kern="15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 marR="63500" algn="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學</a:t>
                      </a:r>
                      <a:r>
                        <a:rPr lang="en-US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座</a:t>
                      </a:r>
                      <a:r>
                        <a:rPr lang="en-US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號：</a:t>
                      </a:r>
                      <a:r>
                        <a:rPr lang="en-US" sz="1000" u="sng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                  </a:t>
                      </a:r>
                      <a:endParaRPr lang="zh-TW" sz="1200" kern="15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150" dirty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</a:rPr>
                        <a:t>★</a:t>
                      </a:r>
                      <a:r>
                        <a:rPr lang="zh-TW" sz="1000" kern="15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緊急集合點</a:t>
                      </a:r>
                      <a:endParaRPr lang="zh-TW" sz="1200" kern="15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150" dirty="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地震與火災</a:t>
                      </a:r>
                      <a:r>
                        <a:rPr lang="en-US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住家外：</a:t>
                      </a:r>
                      <a:r>
                        <a:rPr lang="zh-TW" sz="1000" u="sng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住家旁小公園的噴水池</a:t>
                      </a:r>
                      <a:r>
                        <a:rPr lang="en-US" sz="1000" u="sng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 </a:t>
                      </a:r>
                      <a:r>
                        <a:rPr lang="en-US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     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社區外：</a:t>
                      </a:r>
                      <a:r>
                        <a:rPr lang="en-US" sz="1000" u="sng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○○</a:t>
                      </a:r>
                      <a:r>
                        <a:rPr lang="zh-TW" sz="1000" u="sng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國小操場東邊花園邊</a:t>
                      </a:r>
                      <a:endParaRPr lang="zh-TW" sz="1200" kern="15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150" dirty="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颱洪</a:t>
                      </a:r>
                      <a:r>
                        <a:rPr lang="en-US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/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坡地</a:t>
                      </a:r>
                      <a:r>
                        <a:rPr lang="en-US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社區內：</a:t>
                      </a:r>
                      <a:r>
                        <a:rPr lang="en-US" sz="1000" u="sng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                      </a:t>
                      </a:r>
                      <a:r>
                        <a:rPr lang="en-US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     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社區外：</a:t>
                      </a:r>
                      <a:r>
                        <a:rPr lang="en-US" sz="1000" u="sng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                       </a:t>
                      </a:r>
                      <a:endParaRPr lang="zh-TW" sz="1200" kern="15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150" dirty="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</a:rPr>
                        <a:t>  </a:t>
                      </a:r>
                      <a:endParaRPr lang="zh-TW" sz="1200" kern="15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150" dirty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</a:rPr>
                        <a:t>★</a:t>
                      </a:r>
                      <a:r>
                        <a:rPr lang="zh-TW" sz="1000" kern="15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緊急聯絡人</a:t>
                      </a:r>
                      <a:r>
                        <a:rPr lang="en-US" sz="1000" kern="150" dirty="0">
                          <a:solidFill>
                            <a:srgbClr val="008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sz="1000" kern="150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本地</a:t>
                      </a:r>
                      <a:r>
                        <a:rPr lang="en-US" sz="1000" kern="150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en-US" sz="1000" kern="150" dirty="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</a:rPr>
                        <a:t>                         </a:t>
                      </a:r>
                      <a:r>
                        <a:rPr lang="en-US" sz="1000" kern="150" dirty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</a:rPr>
                        <a:t>★</a:t>
                      </a:r>
                      <a:r>
                        <a:rPr lang="zh-TW" sz="1000" kern="15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緊急聯絡人</a:t>
                      </a:r>
                      <a:r>
                        <a:rPr lang="en-US" sz="1000" kern="150" dirty="0">
                          <a:solidFill>
                            <a:srgbClr val="008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sz="1000" kern="150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外縣市</a:t>
                      </a:r>
                      <a:r>
                        <a:rPr lang="en-US" sz="1000" kern="150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)</a:t>
                      </a:r>
                      <a:endParaRPr lang="zh-TW" sz="1200" kern="15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150" dirty="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</a:rPr>
                        <a:t>  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稱謂：大伯父</a:t>
                      </a:r>
                      <a:r>
                        <a:rPr lang="en-US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                                   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稱謂：小阿姨</a:t>
                      </a:r>
                      <a:endParaRPr lang="zh-TW" sz="1200" kern="15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150" dirty="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</a:rPr>
                        <a:t>  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手機號碼：</a:t>
                      </a:r>
                      <a:r>
                        <a:rPr lang="en-US" sz="1000" u="sng" kern="15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0912-123456 </a:t>
                      </a:r>
                      <a:r>
                        <a:rPr lang="en-US" sz="1000" u="sng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         </a:t>
                      </a:r>
                      <a:r>
                        <a:rPr lang="en-US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             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手機號碼：</a:t>
                      </a:r>
                      <a:r>
                        <a:rPr lang="en-US" sz="1000" u="sng" kern="15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 0934-345678 </a:t>
                      </a:r>
                      <a:r>
                        <a:rPr lang="en-US" sz="1000" u="sng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        </a:t>
                      </a:r>
                      <a:endParaRPr lang="zh-TW" sz="1200" kern="15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150" dirty="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</a:rPr>
                        <a:t>  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電話</a:t>
                      </a:r>
                      <a:r>
                        <a:rPr lang="en-US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日</a:t>
                      </a:r>
                      <a:r>
                        <a:rPr lang="en-US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：</a:t>
                      </a:r>
                      <a:r>
                        <a:rPr lang="en-US" sz="1000" u="sng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 </a:t>
                      </a:r>
                      <a:r>
                        <a:rPr lang="en-US" sz="1000" u="sng" kern="15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 04-1234567 </a:t>
                      </a:r>
                      <a:r>
                        <a:rPr lang="en-US" sz="1000" u="sng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          </a:t>
                      </a:r>
                      <a:r>
                        <a:rPr lang="en-US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           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電話</a:t>
                      </a:r>
                      <a:r>
                        <a:rPr lang="en-US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日</a:t>
                      </a:r>
                      <a:r>
                        <a:rPr lang="en-US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：</a:t>
                      </a:r>
                      <a:r>
                        <a:rPr lang="en-US" sz="1000" u="sng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  </a:t>
                      </a:r>
                      <a:r>
                        <a:rPr lang="en-US" sz="1000" u="sng" kern="15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04-9876543 </a:t>
                      </a:r>
                      <a:r>
                        <a:rPr lang="en-US" sz="1000" u="sng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        </a:t>
                      </a:r>
                      <a:endParaRPr lang="zh-TW" sz="1200" kern="15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150" dirty="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</a:rPr>
                        <a:t>  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電話</a:t>
                      </a:r>
                      <a:r>
                        <a:rPr lang="en-US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夜</a:t>
                      </a:r>
                      <a:r>
                        <a:rPr lang="en-US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：</a:t>
                      </a:r>
                      <a:r>
                        <a:rPr lang="en-US" sz="1000" u="sng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  </a:t>
                      </a:r>
                      <a:r>
                        <a:rPr lang="en-US" sz="1000" u="sng" kern="15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04-5555555  </a:t>
                      </a:r>
                      <a:r>
                        <a:rPr lang="en-US" sz="1000" u="sng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         </a:t>
                      </a:r>
                      <a:r>
                        <a:rPr lang="en-US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           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電話</a:t>
                      </a:r>
                      <a:r>
                        <a:rPr lang="en-US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夜</a:t>
                      </a:r>
                      <a:r>
                        <a:rPr lang="en-US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：</a:t>
                      </a:r>
                      <a:r>
                        <a:rPr lang="en-US" sz="1000" u="sng" kern="15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 04-6666666</a:t>
                      </a:r>
                      <a:r>
                        <a:rPr lang="en-US" sz="1000" u="sng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          </a:t>
                      </a:r>
                      <a:endParaRPr lang="zh-TW" sz="1200" kern="15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150" dirty="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</a:rPr>
                        <a:t> </a:t>
                      </a:r>
                      <a:endParaRPr lang="zh-TW" sz="1200" kern="15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150" dirty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</a:rPr>
                        <a:t>★</a:t>
                      </a:r>
                      <a:r>
                        <a:rPr lang="zh-TW" sz="1000" kern="15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災民收容所</a:t>
                      </a:r>
                      <a:r>
                        <a:rPr lang="en-US" sz="1000" kern="15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sz="1000" kern="15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緊急安置所</a:t>
                      </a:r>
                      <a:r>
                        <a:rPr lang="en-US" sz="1000" kern="15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)</a:t>
                      </a:r>
                      <a:endParaRPr lang="zh-TW" sz="1200" kern="15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150" dirty="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</a:rPr>
                        <a:t>  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地址：</a:t>
                      </a:r>
                      <a:r>
                        <a:rPr lang="zh-TW" sz="1200" u="sng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笨港社區活動中心</a:t>
                      </a:r>
                      <a:r>
                        <a:rPr lang="en-US" sz="1200" u="sng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   </a:t>
                      </a:r>
                      <a:r>
                        <a:rPr lang="zh-TW" sz="1200" u="sng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桃園市新屋區笨港里</a:t>
                      </a:r>
                      <a:r>
                        <a:rPr lang="en-US" sz="1200" u="sng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2</a:t>
                      </a:r>
                      <a:r>
                        <a:rPr lang="zh-TW" sz="1200" u="sng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鄰榕樹下</a:t>
                      </a:r>
                      <a:r>
                        <a:rPr lang="en-US" sz="1200" u="sng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10-1</a:t>
                      </a:r>
                      <a:r>
                        <a:rPr lang="zh-TW" sz="1200" u="sng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號</a:t>
                      </a:r>
                      <a:r>
                        <a:rPr lang="en-US" sz="1000" u="sng" kern="150" dirty="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</a:rPr>
                        <a:t>                   </a:t>
                      </a:r>
                      <a:endParaRPr lang="zh-TW" sz="1200" kern="15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kern="150" dirty="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</a:rPr>
                        <a:t>  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電話：</a:t>
                      </a:r>
                      <a:r>
                        <a:rPr lang="en-US" sz="1200" u="sng" kern="150" dirty="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</a:rPr>
                        <a:t>03-4778186</a:t>
                      </a:r>
                      <a:endParaRPr lang="zh-TW" sz="1200" kern="15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 marL="254000" indent="-2540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註：可洽詢住家所在地鄉鎮市公所人員或網站、各縣市政府、社會處或消防局網站中取得，若所在地公所已經就災害類別區分不同避難處所，則應分災害類別填寫不同資料。</a:t>
                      </a:r>
                      <a:endParaRPr lang="zh-TW" sz="1200" kern="15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50" dirty="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</a:rPr>
                        <a:t> </a:t>
                      </a:r>
                      <a:endParaRPr lang="zh-TW" sz="1200" kern="15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50" dirty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</a:rPr>
                        <a:t>★1991</a:t>
                      </a:r>
                      <a:r>
                        <a:rPr lang="zh-TW" sz="1200" kern="15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留言平台預約電話</a:t>
                      </a:r>
                      <a:endParaRPr lang="zh-TW" sz="1200" kern="15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 marL="254000" indent="-254000">
                        <a:spcAft>
                          <a:spcPts val="0"/>
                        </a:spcAft>
                      </a:pP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註：約定電話為方便親友記憶使用，事先約定好的電話號碼，以家戶電話</a:t>
                      </a:r>
                      <a:r>
                        <a:rPr lang="en-US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含區域號碼</a:t>
                      </a:r>
                      <a:r>
                        <a:rPr lang="en-US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或手機號碼為佳。如為市話</a:t>
                      </a:r>
                      <a:r>
                        <a:rPr lang="en-US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02-2344-</a:t>
                      </a:r>
                      <a:r>
                        <a:rPr lang="en-US" sz="1000" kern="150" dirty="0" err="1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xxxx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，請按</a:t>
                      </a:r>
                      <a:r>
                        <a:rPr lang="en-US" sz="1000" kern="150" dirty="0" err="1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022344xxxx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，如為行動電話</a:t>
                      </a:r>
                      <a:r>
                        <a:rPr lang="en-US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0912-345-xxx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，請按</a:t>
                      </a:r>
                      <a:r>
                        <a:rPr lang="en-US" sz="1000" kern="150" dirty="0" err="1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0912345xxx</a:t>
                      </a:r>
                      <a:r>
                        <a:rPr lang="zh-TW" sz="1000" kern="15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。</a:t>
                      </a:r>
                      <a:endParaRPr lang="zh-TW" sz="1200" kern="15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113503"/>
                  </a:ext>
                </a:extLst>
              </a:tr>
            </a:tbl>
          </a:graphicData>
        </a:graphic>
      </p:graphicFrame>
      <p:pic>
        <p:nvPicPr>
          <p:cNvPr id="8" name="圖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520" y="266773"/>
            <a:ext cx="211549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2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040" y="5236464"/>
            <a:ext cx="1584960" cy="1621536"/>
          </a:xfrm>
          <a:prstGeom prst="rect">
            <a:avLst/>
          </a:prstGeom>
        </p:spPr>
      </p:pic>
      <p:sp>
        <p:nvSpPr>
          <p:cNvPr id="4" name="流程圖: 程序 3"/>
          <p:cNvSpPr/>
          <p:nvPr/>
        </p:nvSpPr>
        <p:spPr>
          <a:xfrm>
            <a:off x="-13816" y="5604"/>
            <a:ext cx="9144000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第一次防災校園建置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之現況及改善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612676" y="1196752"/>
            <a:ext cx="4980892" cy="714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TW" altLang="en-US" sz="2400" dirty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防災教育課程與宣導活動</a:t>
            </a:r>
            <a:endParaRPr lang="en-US" altLang="zh-TW" sz="2400" dirty="0" smtClean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zh-TW" sz="2400" b="0" dirty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5364088" y="5934670"/>
            <a:ext cx="23162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校園疏散路線圖</a:t>
            </a:r>
          </a:p>
          <a:p>
            <a:endParaRPr lang="zh-TW" altLang="en-US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疏散避難三不原則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00808"/>
            <a:ext cx="3777335" cy="28345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556792"/>
            <a:ext cx="3487275" cy="46496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5" y="4584487"/>
            <a:ext cx="3777335" cy="2222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766" y="266773"/>
            <a:ext cx="211549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37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040" y="5236464"/>
            <a:ext cx="1584960" cy="1621536"/>
          </a:xfrm>
          <a:prstGeom prst="rect">
            <a:avLst/>
          </a:prstGeom>
        </p:spPr>
      </p:pic>
      <p:sp>
        <p:nvSpPr>
          <p:cNvPr id="4" name="流程圖: 程序 3"/>
          <p:cNvSpPr/>
          <p:nvPr/>
        </p:nvSpPr>
        <p:spPr>
          <a:xfrm>
            <a:off x="-13816" y="5604"/>
            <a:ext cx="9144000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第一次防災校園建置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之現況及改善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612676" y="1196752"/>
            <a:ext cx="4980892" cy="714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TW" altLang="en-US" sz="2400" dirty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防災教育</a:t>
            </a:r>
            <a:r>
              <a:rPr lang="zh-TW" altLang="en-US" sz="2400" dirty="0" smtClean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課程專業省思</a:t>
            </a:r>
            <a:endParaRPr lang="en-US" altLang="zh-TW" sz="2400" b="0" dirty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0" name="手繪多邊形 9"/>
          <p:cNvSpPr/>
          <p:nvPr/>
        </p:nvSpPr>
        <p:spPr>
          <a:xfrm>
            <a:off x="1259632" y="1912780"/>
            <a:ext cx="923669" cy="1319528"/>
          </a:xfrm>
          <a:custGeom>
            <a:avLst/>
            <a:gdLst>
              <a:gd name="connsiteX0" fmla="*/ 0 w 1319527"/>
              <a:gd name="connsiteY0" fmla="*/ 0 h 923669"/>
              <a:gd name="connsiteX1" fmla="*/ 857693 w 1319527"/>
              <a:gd name="connsiteY1" fmla="*/ 0 h 923669"/>
              <a:gd name="connsiteX2" fmla="*/ 1319527 w 1319527"/>
              <a:gd name="connsiteY2" fmla="*/ 461835 h 923669"/>
              <a:gd name="connsiteX3" fmla="*/ 857693 w 1319527"/>
              <a:gd name="connsiteY3" fmla="*/ 923669 h 923669"/>
              <a:gd name="connsiteX4" fmla="*/ 0 w 1319527"/>
              <a:gd name="connsiteY4" fmla="*/ 923669 h 923669"/>
              <a:gd name="connsiteX5" fmla="*/ 461835 w 1319527"/>
              <a:gd name="connsiteY5" fmla="*/ 461835 h 923669"/>
              <a:gd name="connsiteX6" fmla="*/ 0 w 1319527"/>
              <a:gd name="connsiteY6" fmla="*/ 0 h 92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19527" h="923669">
                <a:moveTo>
                  <a:pt x="1319527" y="0"/>
                </a:moveTo>
                <a:lnTo>
                  <a:pt x="1319527" y="600385"/>
                </a:lnTo>
                <a:lnTo>
                  <a:pt x="659763" y="923669"/>
                </a:lnTo>
                <a:lnTo>
                  <a:pt x="0" y="600385"/>
                </a:lnTo>
                <a:lnTo>
                  <a:pt x="0" y="0"/>
                </a:lnTo>
                <a:lnTo>
                  <a:pt x="659763" y="323285"/>
                </a:lnTo>
                <a:lnTo>
                  <a:pt x="1319527" y="0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spcFirstLastPara="0" vert="horz" wrap="square" lIns="14606" tIns="476441" rIns="14604" bIns="476439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TW" altLang="en-US" sz="2300" kern="1200"/>
          </a:p>
        </p:txBody>
      </p:sp>
      <p:sp>
        <p:nvSpPr>
          <p:cNvPr id="13" name="手繪多邊形 12"/>
          <p:cNvSpPr/>
          <p:nvPr/>
        </p:nvSpPr>
        <p:spPr>
          <a:xfrm>
            <a:off x="2183301" y="1912782"/>
            <a:ext cx="5701066" cy="857692"/>
          </a:xfrm>
          <a:custGeom>
            <a:avLst/>
            <a:gdLst>
              <a:gd name="connsiteX0" fmla="*/ 142952 w 857692"/>
              <a:gd name="connsiteY0" fmla="*/ 0 h 5701066"/>
              <a:gd name="connsiteX1" fmla="*/ 714740 w 857692"/>
              <a:gd name="connsiteY1" fmla="*/ 0 h 5701066"/>
              <a:gd name="connsiteX2" fmla="*/ 857692 w 857692"/>
              <a:gd name="connsiteY2" fmla="*/ 142952 h 5701066"/>
              <a:gd name="connsiteX3" fmla="*/ 857692 w 857692"/>
              <a:gd name="connsiteY3" fmla="*/ 5701066 h 5701066"/>
              <a:gd name="connsiteX4" fmla="*/ 857692 w 857692"/>
              <a:gd name="connsiteY4" fmla="*/ 5701066 h 5701066"/>
              <a:gd name="connsiteX5" fmla="*/ 0 w 857692"/>
              <a:gd name="connsiteY5" fmla="*/ 5701066 h 5701066"/>
              <a:gd name="connsiteX6" fmla="*/ 0 w 857692"/>
              <a:gd name="connsiteY6" fmla="*/ 5701066 h 5701066"/>
              <a:gd name="connsiteX7" fmla="*/ 0 w 857692"/>
              <a:gd name="connsiteY7" fmla="*/ 142952 h 5701066"/>
              <a:gd name="connsiteX8" fmla="*/ 142952 w 857692"/>
              <a:gd name="connsiteY8" fmla="*/ 0 h 570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7692" h="5701066">
                <a:moveTo>
                  <a:pt x="857692" y="950202"/>
                </a:moveTo>
                <a:lnTo>
                  <a:pt x="857692" y="4750864"/>
                </a:lnTo>
                <a:cubicBezTo>
                  <a:pt x="857692" y="5275643"/>
                  <a:pt x="848063" y="5701063"/>
                  <a:pt x="836186" y="5701063"/>
                </a:cubicBezTo>
                <a:lnTo>
                  <a:pt x="0" y="5701063"/>
                </a:lnTo>
                <a:lnTo>
                  <a:pt x="0" y="5701063"/>
                </a:lnTo>
                <a:lnTo>
                  <a:pt x="0" y="3"/>
                </a:lnTo>
                <a:lnTo>
                  <a:pt x="0" y="3"/>
                </a:lnTo>
                <a:lnTo>
                  <a:pt x="836186" y="3"/>
                </a:lnTo>
                <a:cubicBezTo>
                  <a:pt x="848063" y="3"/>
                  <a:pt x="857692" y="425423"/>
                  <a:pt x="857692" y="950202"/>
                </a:cubicBez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spcFirstLastPara="0" vert="horz" wrap="square" lIns="220473" tIns="61553" rIns="61553" bIns="61555" numCol="1" spcCol="1270" anchor="ctr" anchorCtr="0">
            <a:noAutofit/>
          </a:bodyPr>
          <a:lstStyle/>
          <a:p>
            <a:pPr marL="285750" lvl="1" indent="-285750" algn="l" defTabSz="1377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TW" altLang="en-US" sz="2800" kern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團隊分工合作，深化教學內容</a:t>
            </a:r>
            <a:endParaRPr lang="zh-TW" altLang="en-US" sz="2800" kern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5" name="手繪多邊形 14"/>
          <p:cNvSpPr/>
          <p:nvPr/>
        </p:nvSpPr>
        <p:spPr>
          <a:xfrm>
            <a:off x="1259632" y="3034044"/>
            <a:ext cx="923669" cy="1319527"/>
          </a:xfrm>
          <a:custGeom>
            <a:avLst/>
            <a:gdLst>
              <a:gd name="connsiteX0" fmla="*/ 0 w 1319527"/>
              <a:gd name="connsiteY0" fmla="*/ 0 h 923669"/>
              <a:gd name="connsiteX1" fmla="*/ 857693 w 1319527"/>
              <a:gd name="connsiteY1" fmla="*/ 0 h 923669"/>
              <a:gd name="connsiteX2" fmla="*/ 1319527 w 1319527"/>
              <a:gd name="connsiteY2" fmla="*/ 461835 h 923669"/>
              <a:gd name="connsiteX3" fmla="*/ 857693 w 1319527"/>
              <a:gd name="connsiteY3" fmla="*/ 923669 h 923669"/>
              <a:gd name="connsiteX4" fmla="*/ 0 w 1319527"/>
              <a:gd name="connsiteY4" fmla="*/ 923669 h 923669"/>
              <a:gd name="connsiteX5" fmla="*/ 461835 w 1319527"/>
              <a:gd name="connsiteY5" fmla="*/ 461835 h 923669"/>
              <a:gd name="connsiteX6" fmla="*/ 0 w 1319527"/>
              <a:gd name="connsiteY6" fmla="*/ 0 h 92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19527" h="923669">
                <a:moveTo>
                  <a:pt x="1319527" y="0"/>
                </a:moveTo>
                <a:lnTo>
                  <a:pt x="1319527" y="600385"/>
                </a:lnTo>
                <a:lnTo>
                  <a:pt x="659763" y="923669"/>
                </a:lnTo>
                <a:lnTo>
                  <a:pt x="0" y="600385"/>
                </a:lnTo>
                <a:lnTo>
                  <a:pt x="0" y="0"/>
                </a:lnTo>
                <a:lnTo>
                  <a:pt x="659763" y="323285"/>
                </a:lnTo>
                <a:lnTo>
                  <a:pt x="1319527" y="0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14606" tIns="476440" rIns="14604" bIns="476439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TW" altLang="en-US" sz="2300" kern="1200"/>
          </a:p>
        </p:txBody>
      </p:sp>
      <p:sp>
        <p:nvSpPr>
          <p:cNvPr id="23" name="手繪多邊形 22"/>
          <p:cNvSpPr/>
          <p:nvPr/>
        </p:nvSpPr>
        <p:spPr>
          <a:xfrm>
            <a:off x="2183301" y="3034045"/>
            <a:ext cx="5701066" cy="857692"/>
          </a:xfrm>
          <a:custGeom>
            <a:avLst/>
            <a:gdLst>
              <a:gd name="connsiteX0" fmla="*/ 142952 w 857692"/>
              <a:gd name="connsiteY0" fmla="*/ 0 h 5701066"/>
              <a:gd name="connsiteX1" fmla="*/ 714740 w 857692"/>
              <a:gd name="connsiteY1" fmla="*/ 0 h 5701066"/>
              <a:gd name="connsiteX2" fmla="*/ 857692 w 857692"/>
              <a:gd name="connsiteY2" fmla="*/ 142952 h 5701066"/>
              <a:gd name="connsiteX3" fmla="*/ 857692 w 857692"/>
              <a:gd name="connsiteY3" fmla="*/ 5701066 h 5701066"/>
              <a:gd name="connsiteX4" fmla="*/ 857692 w 857692"/>
              <a:gd name="connsiteY4" fmla="*/ 5701066 h 5701066"/>
              <a:gd name="connsiteX5" fmla="*/ 0 w 857692"/>
              <a:gd name="connsiteY5" fmla="*/ 5701066 h 5701066"/>
              <a:gd name="connsiteX6" fmla="*/ 0 w 857692"/>
              <a:gd name="connsiteY6" fmla="*/ 5701066 h 5701066"/>
              <a:gd name="connsiteX7" fmla="*/ 0 w 857692"/>
              <a:gd name="connsiteY7" fmla="*/ 142952 h 5701066"/>
              <a:gd name="connsiteX8" fmla="*/ 142952 w 857692"/>
              <a:gd name="connsiteY8" fmla="*/ 0 h 570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7692" h="5701066">
                <a:moveTo>
                  <a:pt x="857692" y="950202"/>
                </a:moveTo>
                <a:lnTo>
                  <a:pt x="857692" y="4750864"/>
                </a:lnTo>
                <a:cubicBezTo>
                  <a:pt x="857692" y="5275643"/>
                  <a:pt x="848063" y="5701063"/>
                  <a:pt x="836186" y="5701063"/>
                </a:cubicBezTo>
                <a:lnTo>
                  <a:pt x="0" y="5701063"/>
                </a:lnTo>
                <a:lnTo>
                  <a:pt x="0" y="5701063"/>
                </a:lnTo>
                <a:lnTo>
                  <a:pt x="0" y="3"/>
                </a:lnTo>
                <a:lnTo>
                  <a:pt x="0" y="3"/>
                </a:lnTo>
                <a:lnTo>
                  <a:pt x="836186" y="3"/>
                </a:lnTo>
                <a:cubicBezTo>
                  <a:pt x="848063" y="3"/>
                  <a:pt x="857692" y="425423"/>
                  <a:pt x="857692" y="950202"/>
                </a:cubicBez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220473" tIns="61553" rIns="61553" bIns="61555" numCol="1" spcCol="1270" anchor="ctr" anchorCtr="0">
            <a:noAutofit/>
          </a:bodyPr>
          <a:lstStyle/>
          <a:p>
            <a:pPr marL="285750" lvl="1" indent="-285750" algn="l" defTabSz="1377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TW" altLang="en-US" sz="2800" kern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多元教學活動，活化防震知識</a:t>
            </a:r>
            <a:endParaRPr lang="zh-TW" altLang="en-US" sz="2800" kern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4" name="手繪多邊形 23"/>
          <p:cNvSpPr/>
          <p:nvPr/>
        </p:nvSpPr>
        <p:spPr>
          <a:xfrm>
            <a:off x="1259632" y="4155307"/>
            <a:ext cx="923669" cy="1319527"/>
          </a:xfrm>
          <a:custGeom>
            <a:avLst/>
            <a:gdLst>
              <a:gd name="connsiteX0" fmla="*/ 0 w 1319527"/>
              <a:gd name="connsiteY0" fmla="*/ 0 h 923669"/>
              <a:gd name="connsiteX1" fmla="*/ 857693 w 1319527"/>
              <a:gd name="connsiteY1" fmla="*/ 0 h 923669"/>
              <a:gd name="connsiteX2" fmla="*/ 1319527 w 1319527"/>
              <a:gd name="connsiteY2" fmla="*/ 461835 h 923669"/>
              <a:gd name="connsiteX3" fmla="*/ 857693 w 1319527"/>
              <a:gd name="connsiteY3" fmla="*/ 923669 h 923669"/>
              <a:gd name="connsiteX4" fmla="*/ 0 w 1319527"/>
              <a:gd name="connsiteY4" fmla="*/ 923669 h 923669"/>
              <a:gd name="connsiteX5" fmla="*/ 461835 w 1319527"/>
              <a:gd name="connsiteY5" fmla="*/ 461835 h 923669"/>
              <a:gd name="connsiteX6" fmla="*/ 0 w 1319527"/>
              <a:gd name="connsiteY6" fmla="*/ 0 h 92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19527" h="923669">
                <a:moveTo>
                  <a:pt x="1319527" y="0"/>
                </a:moveTo>
                <a:lnTo>
                  <a:pt x="1319527" y="600385"/>
                </a:lnTo>
                <a:lnTo>
                  <a:pt x="659763" y="923669"/>
                </a:lnTo>
                <a:lnTo>
                  <a:pt x="0" y="600385"/>
                </a:lnTo>
                <a:lnTo>
                  <a:pt x="0" y="0"/>
                </a:lnTo>
                <a:lnTo>
                  <a:pt x="659763" y="323285"/>
                </a:lnTo>
                <a:lnTo>
                  <a:pt x="1319527" y="0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spcFirstLastPara="0" vert="horz" wrap="square" lIns="14606" tIns="476440" rIns="14604" bIns="476439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TW" altLang="en-US" sz="2300" kern="1200"/>
          </a:p>
        </p:txBody>
      </p:sp>
      <p:sp>
        <p:nvSpPr>
          <p:cNvPr id="25" name="手繪多邊形 24"/>
          <p:cNvSpPr/>
          <p:nvPr/>
        </p:nvSpPr>
        <p:spPr>
          <a:xfrm>
            <a:off x="2183301" y="4155308"/>
            <a:ext cx="5701066" cy="857692"/>
          </a:xfrm>
          <a:custGeom>
            <a:avLst/>
            <a:gdLst>
              <a:gd name="connsiteX0" fmla="*/ 142952 w 857692"/>
              <a:gd name="connsiteY0" fmla="*/ 0 h 5701066"/>
              <a:gd name="connsiteX1" fmla="*/ 714740 w 857692"/>
              <a:gd name="connsiteY1" fmla="*/ 0 h 5701066"/>
              <a:gd name="connsiteX2" fmla="*/ 857692 w 857692"/>
              <a:gd name="connsiteY2" fmla="*/ 142952 h 5701066"/>
              <a:gd name="connsiteX3" fmla="*/ 857692 w 857692"/>
              <a:gd name="connsiteY3" fmla="*/ 5701066 h 5701066"/>
              <a:gd name="connsiteX4" fmla="*/ 857692 w 857692"/>
              <a:gd name="connsiteY4" fmla="*/ 5701066 h 5701066"/>
              <a:gd name="connsiteX5" fmla="*/ 0 w 857692"/>
              <a:gd name="connsiteY5" fmla="*/ 5701066 h 5701066"/>
              <a:gd name="connsiteX6" fmla="*/ 0 w 857692"/>
              <a:gd name="connsiteY6" fmla="*/ 5701066 h 5701066"/>
              <a:gd name="connsiteX7" fmla="*/ 0 w 857692"/>
              <a:gd name="connsiteY7" fmla="*/ 142952 h 5701066"/>
              <a:gd name="connsiteX8" fmla="*/ 142952 w 857692"/>
              <a:gd name="connsiteY8" fmla="*/ 0 h 570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7692" h="5701066">
                <a:moveTo>
                  <a:pt x="857692" y="950202"/>
                </a:moveTo>
                <a:lnTo>
                  <a:pt x="857692" y="4750864"/>
                </a:lnTo>
                <a:cubicBezTo>
                  <a:pt x="857692" y="5275643"/>
                  <a:pt x="848063" y="5701063"/>
                  <a:pt x="836186" y="5701063"/>
                </a:cubicBezTo>
                <a:lnTo>
                  <a:pt x="0" y="5701063"/>
                </a:lnTo>
                <a:lnTo>
                  <a:pt x="0" y="5701063"/>
                </a:lnTo>
                <a:lnTo>
                  <a:pt x="0" y="3"/>
                </a:lnTo>
                <a:lnTo>
                  <a:pt x="0" y="3"/>
                </a:lnTo>
                <a:lnTo>
                  <a:pt x="836186" y="3"/>
                </a:lnTo>
                <a:cubicBezTo>
                  <a:pt x="848063" y="3"/>
                  <a:pt x="857692" y="425423"/>
                  <a:pt x="857692" y="950202"/>
                </a:cubicBez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spcFirstLastPara="0" vert="horz" wrap="square" lIns="220473" tIns="61553" rIns="61553" bIns="61555" numCol="1" spcCol="1270" anchor="ctr" anchorCtr="0">
            <a:noAutofit/>
          </a:bodyPr>
          <a:lstStyle/>
          <a:p>
            <a:pPr marL="285750" lvl="1" indent="-285750" algn="l" defTabSz="1377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TW" altLang="en-US" sz="2800" kern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善用資訊科技，廣化學生視野</a:t>
            </a:r>
            <a:endParaRPr lang="zh-TW" altLang="en-US" sz="2800" kern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6" name="手繪多邊形 25"/>
          <p:cNvSpPr/>
          <p:nvPr/>
        </p:nvSpPr>
        <p:spPr>
          <a:xfrm>
            <a:off x="1259631" y="5285244"/>
            <a:ext cx="923669" cy="1319527"/>
          </a:xfrm>
          <a:custGeom>
            <a:avLst/>
            <a:gdLst>
              <a:gd name="connsiteX0" fmla="*/ 0 w 1319527"/>
              <a:gd name="connsiteY0" fmla="*/ 0 h 923669"/>
              <a:gd name="connsiteX1" fmla="*/ 857693 w 1319527"/>
              <a:gd name="connsiteY1" fmla="*/ 0 h 923669"/>
              <a:gd name="connsiteX2" fmla="*/ 1319527 w 1319527"/>
              <a:gd name="connsiteY2" fmla="*/ 461835 h 923669"/>
              <a:gd name="connsiteX3" fmla="*/ 857693 w 1319527"/>
              <a:gd name="connsiteY3" fmla="*/ 923669 h 923669"/>
              <a:gd name="connsiteX4" fmla="*/ 0 w 1319527"/>
              <a:gd name="connsiteY4" fmla="*/ 923669 h 923669"/>
              <a:gd name="connsiteX5" fmla="*/ 461835 w 1319527"/>
              <a:gd name="connsiteY5" fmla="*/ 461835 h 923669"/>
              <a:gd name="connsiteX6" fmla="*/ 0 w 1319527"/>
              <a:gd name="connsiteY6" fmla="*/ 0 h 92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19527" h="923669">
                <a:moveTo>
                  <a:pt x="1319527" y="0"/>
                </a:moveTo>
                <a:lnTo>
                  <a:pt x="1319527" y="600385"/>
                </a:lnTo>
                <a:lnTo>
                  <a:pt x="659763" y="923669"/>
                </a:lnTo>
                <a:lnTo>
                  <a:pt x="0" y="600385"/>
                </a:lnTo>
                <a:lnTo>
                  <a:pt x="0" y="0"/>
                </a:lnTo>
                <a:lnTo>
                  <a:pt x="659763" y="323285"/>
                </a:lnTo>
                <a:lnTo>
                  <a:pt x="1319527" y="0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spcFirstLastPara="0" vert="horz" wrap="square" lIns="14606" tIns="476440" rIns="14604" bIns="476439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TW" altLang="en-US" sz="2300" kern="1200"/>
          </a:p>
        </p:txBody>
      </p:sp>
      <p:sp>
        <p:nvSpPr>
          <p:cNvPr id="27" name="手繪多邊形 26"/>
          <p:cNvSpPr/>
          <p:nvPr/>
        </p:nvSpPr>
        <p:spPr>
          <a:xfrm>
            <a:off x="2183300" y="5308036"/>
            <a:ext cx="5701066" cy="857692"/>
          </a:xfrm>
          <a:custGeom>
            <a:avLst/>
            <a:gdLst>
              <a:gd name="connsiteX0" fmla="*/ 142952 w 857692"/>
              <a:gd name="connsiteY0" fmla="*/ 0 h 5701066"/>
              <a:gd name="connsiteX1" fmla="*/ 714740 w 857692"/>
              <a:gd name="connsiteY1" fmla="*/ 0 h 5701066"/>
              <a:gd name="connsiteX2" fmla="*/ 857692 w 857692"/>
              <a:gd name="connsiteY2" fmla="*/ 142952 h 5701066"/>
              <a:gd name="connsiteX3" fmla="*/ 857692 w 857692"/>
              <a:gd name="connsiteY3" fmla="*/ 5701066 h 5701066"/>
              <a:gd name="connsiteX4" fmla="*/ 857692 w 857692"/>
              <a:gd name="connsiteY4" fmla="*/ 5701066 h 5701066"/>
              <a:gd name="connsiteX5" fmla="*/ 0 w 857692"/>
              <a:gd name="connsiteY5" fmla="*/ 5701066 h 5701066"/>
              <a:gd name="connsiteX6" fmla="*/ 0 w 857692"/>
              <a:gd name="connsiteY6" fmla="*/ 5701066 h 5701066"/>
              <a:gd name="connsiteX7" fmla="*/ 0 w 857692"/>
              <a:gd name="connsiteY7" fmla="*/ 142952 h 5701066"/>
              <a:gd name="connsiteX8" fmla="*/ 142952 w 857692"/>
              <a:gd name="connsiteY8" fmla="*/ 0 h 570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7692" h="5701066">
                <a:moveTo>
                  <a:pt x="857692" y="950202"/>
                </a:moveTo>
                <a:lnTo>
                  <a:pt x="857692" y="4750864"/>
                </a:lnTo>
                <a:cubicBezTo>
                  <a:pt x="857692" y="5275643"/>
                  <a:pt x="848063" y="5701063"/>
                  <a:pt x="836186" y="5701063"/>
                </a:cubicBezTo>
                <a:lnTo>
                  <a:pt x="0" y="5701063"/>
                </a:lnTo>
                <a:lnTo>
                  <a:pt x="0" y="5701063"/>
                </a:lnTo>
                <a:lnTo>
                  <a:pt x="0" y="3"/>
                </a:lnTo>
                <a:lnTo>
                  <a:pt x="0" y="3"/>
                </a:lnTo>
                <a:lnTo>
                  <a:pt x="836186" y="3"/>
                </a:lnTo>
                <a:cubicBezTo>
                  <a:pt x="848063" y="3"/>
                  <a:pt x="857692" y="425423"/>
                  <a:pt x="857692" y="950202"/>
                </a:cubicBez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spcFirstLastPara="0" vert="horz" wrap="square" lIns="220473" tIns="61553" rIns="61553" bIns="61555" numCol="1" spcCol="1270" anchor="ctr" anchorCtr="0">
            <a:noAutofit/>
          </a:bodyPr>
          <a:lstStyle/>
          <a:p>
            <a:pPr marL="285750" lvl="1" indent="-285750" defTabSz="1377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實際操作演練，內化逃生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技巧</a:t>
            </a:r>
            <a:endParaRPr lang="zh-TW" altLang="en-US" sz="2800" kern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883" y="262744"/>
            <a:ext cx="211549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55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040" y="5236464"/>
            <a:ext cx="1584960" cy="1621536"/>
          </a:xfrm>
          <a:prstGeom prst="rect">
            <a:avLst/>
          </a:prstGeom>
        </p:spPr>
      </p:pic>
      <p:sp>
        <p:nvSpPr>
          <p:cNvPr id="4" name="流程圖: 程序 3"/>
          <p:cNvSpPr/>
          <p:nvPr/>
        </p:nvSpPr>
        <p:spPr>
          <a:xfrm>
            <a:off x="-13816" y="5604"/>
            <a:ext cx="9144000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第一次防災校園建置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之現況及改善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612676" y="1196752"/>
            <a:ext cx="4980892" cy="714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TW" altLang="en-US" sz="2400" dirty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防災教育課程與宣導活動</a:t>
            </a:r>
            <a:endParaRPr lang="en-US" altLang="zh-TW" sz="2400" dirty="0" smtClean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zh-TW" sz="2400" b="0" dirty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547664" y="5667099"/>
            <a:ext cx="2364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防災</a:t>
            </a:r>
            <a:r>
              <a:rPr lang="zh-TW" altLang="en-US" sz="2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教學</a:t>
            </a:r>
            <a:r>
              <a:rPr lang="en-US" altLang="zh-TW" sz="2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2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教師研習</a:t>
            </a:r>
            <a:endParaRPr lang="zh-TW" altLang="en-US" sz="2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56309"/>
            <a:ext cx="5004048" cy="3751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568" y="1196752"/>
            <a:ext cx="3073727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568" y="3639420"/>
            <a:ext cx="3227244" cy="2419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04" y="266773"/>
            <a:ext cx="211549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09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圖: 程序 3"/>
          <p:cNvSpPr/>
          <p:nvPr/>
        </p:nvSpPr>
        <p:spPr>
          <a:xfrm>
            <a:off x="-13816" y="5604"/>
            <a:ext cx="9144000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第一次防災校園建置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之現況及改善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612676" y="1196752"/>
            <a:ext cx="4980892" cy="714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TW" altLang="en-US" sz="2400" dirty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防災教育課程與宣導活動</a:t>
            </a:r>
            <a:endParaRPr lang="en-US" altLang="zh-TW" sz="2400" dirty="0" smtClean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zh-TW" sz="2400" b="0" dirty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925563" y="5711881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定期進行防震宣導</a:t>
            </a:r>
            <a:endParaRPr lang="zh-TW" altLang="en-US" sz="2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924" y="1196751"/>
            <a:ext cx="3581732" cy="26862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44824"/>
            <a:ext cx="4988478" cy="37413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924" y="4069929"/>
            <a:ext cx="3581732" cy="26862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12" y="266773"/>
            <a:ext cx="211549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31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圖: 程序 3"/>
          <p:cNvSpPr/>
          <p:nvPr/>
        </p:nvSpPr>
        <p:spPr>
          <a:xfrm>
            <a:off x="-13816" y="5604"/>
            <a:ext cx="9144000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第一次防災校園建置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之現況及改善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755576" y="1196752"/>
            <a:ext cx="4980892" cy="714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TW" altLang="en-US" sz="2400" dirty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防災教育課程與宣導活動</a:t>
            </a:r>
            <a:endParaRPr lang="en-US" altLang="zh-TW" sz="2400" dirty="0" smtClean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zh-TW" sz="2400" b="0" dirty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979712" y="61325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防震防災演練</a:t>
            </a:r>
            <a:endParaRPr lang="zh-TW" altLang="en-US" sz="2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5" name="圖片 14" descr="C:\Users\User\AppData\Local\Microsoft\Windows\Temporary Internet Files\Content.Word\S__7918392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61248"/>
            <a:ext cx="1008112" cy="10089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264" y="3967760"/>
            <a:ext cx="3675232" cy="2756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264" y="1196752"/>
            <a:ext cx="3724042" cy="2793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520" y="266773"/>
            <a:ext cx="2115495" cy="53039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50" y="1901237"/>
            <a:ext cx="5093314" cy="38199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5661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圖: 程序 3"/>
          <p:cNvSpPr/>
          <p:nvPr/>
        </p:nvSpPr>
        <p:spPr>
          <a:xfrm>
            <a:off x="-13816" y="5604"/>
            <a:ext cx="9144000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第一次防災校園建置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之現況及改善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612676" y="1196752"/>
            <a:ext cx="4980892" cy="714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TW" altLang="en-US" sz="2400" dirty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防災教育課程與宣導活動</a:t>
            </a:r>
            <a:endParaRPr lang="en-US" altLang="zh-TW" sz="2400" dirty="0" smtClean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zh-TW" sz="2400" b="0" dirty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5868144" y="4253316"/>
            <a:ext cx="23021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防震防災演練</a:t>
            </a:r>
            <a:r>
              <a:rPr lang="en-US" altLang="zh-TW" sz="2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--</a:t>
            </a:r>
          </a:p>
          <a:p>
            <a:r>
              <a:rPr lang="en-US" altLang="zh-TW" sz="2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AED</a:t>
            </a:r>
            <a:r>
              <a:rPr lang="zh-TW" altLang="en-US" sz="2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訓練器、</a:t>
            </a:r>
            <a:endParaRPr lang="en-US" altLang="zh-TW" sz="20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長背板的使用</a:t>
            </a:r>
            <a:endParaRPr lang="zh-TW" altLang="en-US" sz="2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037" y="1196752"/>
            <a:ext cx="3550392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44824"/>
            <a:ext cx="4713926" cy="3537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040" y="5236464"/>
            <a:ext cx="1584960" cy="1621536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12" y="266773"/>
            <a:ext cx="211549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81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圖: 程序 3"/>
          <p:cNvSpPr/>
          <p:nvPr/>
        </p:nvSpPr>
        <p:spPr>
          <a:xfrm>
            <a:off x="-13816" y="5604"/>
            <a:ext cx="9144000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第一次防災校園建置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之現況及改善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612676" y="1196752"/>
            <a:ext cx="4980892" cy="714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endParaRPr lang="en-US" altLang="zh-TW" sz="2400" dirty="0" smtClean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zh-TW" sz="2400" b="0" dirty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093531"/>
            <a:ext cx="4608512" cy="3425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8546" y="1319583"/>
            <a:ext cx="3725837" cy="25414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1828" y="4262557"/>
            <a:ext cx="3732556" cy="25460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矩形 5"/>
          <p:cNvSpPr/>
          <p:nvPr/>
        </p:nvSpPr>
        <p:spPr>
          <a:xfrm>
            <a:off x="755576" y="5651886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辦理防災宣導</a:t>
            </a: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滅火器使用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658" y="1240643"/>
            <a:ext cx="5078408" cy="73158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528" y="266773"/>
            <a:ext cx="211549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91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圖: 程序 3"/>
          <p:cNvSpPr/>
          <p:nvPr/>
        </p:nvSpPr>
        <p:spPr>
          <a:xfrm>
            <a:off x="-13816" y="5604"/>
            <a:ext cx="9144000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第一次防災校園建置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之現況及改善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612676" y="1196752"/>
            <a:ext cx="4980892" cy="714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endParaRPr lang="en-US" altLang="zh-TW" sz="2400" b="0" dirty="0">
              <a:solidFill>
                <a:schemeClr val="accent6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32" y="2214575"/>
            <a:ext cx="4270152" cy="317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7" y="1122486"/>
            <a:ext cx="4349540" cy="2677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016" y="3933056"/>
            <a:ext cx="2094315" cy="28196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8163" y="3933056"/>
            <a:ext cx="2097394" cy="2823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矩形 11"/>
          <p:cNvSpPr/>
          <p:nvPr/>
        </p:nvSpPr>
        <p:spPr>
          <a:xfrm>
            <a:off x="107504" y="5589240"/>
            <a:ext cx="51125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辦理高年級及教職員工</a:t>
            </a: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CPR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研習</a:t>
            </a: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918" y="1312994"/>
            <a:ext cx="5078408" cy="731583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512" y="273828"/>
            <a:ext cx="211549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38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圖: 程序 3"/>
          <p:cNvSpPr/>
          <p:nvPr/>
        </p:nvSpPr>
        <p:spPr>
          <a:xfrm>
            <a:off x="-13816" y="5604"/>
            <a:ext cx="9144000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第一次防災校園建置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之現況及改善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113241"/>
            <a:ext cx="5078408" cy="73158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5718" y="3900084"/>
            <a:ext cx="3725998" cy="28377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5718" y="1340768"/>
            <a:ext cx="3732386" cy="2449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584" y="1675514"/>
            <a:ext cx="2910000" cy="4229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矩形 13"/>
          <p:cNvSpPr/>
          <p:nvPr/>
        </p:nvSpPr>
        <p:spPr>
          <a:xfrm>
            <a:off x="920672" y="6098348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結合警察局辦理防災宣導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520" y="301707"/>
            <a:ext cx="211549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36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圖: 程序 3"/>
          <p:cNvSpPr/>
          <p:nvPr/>
        </p:nvSpPr>
        <p:spPr>
          <a:xfrm>
            <a:off x="428" y="2492896"/>
            <a:ext cx="9144000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等等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還沒結束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最重要的才正要開始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</a:p>
          <a:p>
            <a:pPr algn="ctr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040" y="5236464"/>
            <a:ext cx="1584960" cy="162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27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圖: 程序 3"/>
          <p:cNvSpPr/>
          <p:nvPr/>
        </p:nvSpPr>
        <p:spPr>
          <a:xfrm>
            <a:off x="-13816" y="5604"/>
            <a:ext cx="9144000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第一次訪視委員建議後之改善情況</a:t>
            </a:r>
            <a:endParaRPr lang="zh-TW" altLang="zh-TW" sz="1000" dirty="0"/>
          </a:p>
          <a:p>
            <a:pPr algn="ctr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040" y="5236464"/>
            <a:ext cx="1584960" cy="1621536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66773"/>
            <a:ext cx="2115495" cy="53039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268760"/>
            <a:ext cx="6430272" cy="472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1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圖: 程序 3"/>
          <p:cNvSpPr/>
          <p:nvPr/>
        </p:nvSpPr>
        <p:spPr>
          <a:xfrm>
            <a:off x="-13816" y="5604"/>
            <a:ext cx="9144000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第一次訪視委員建議後之改善情況</a:t>
            </a:r>
            <a:endParaRPr lang="zh-TW" altLang="zh-TW" sz="1000" dirty="0"/>
          </a:p>
          <a:p>
            <a:pPr algn="ctr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040" y="5236464"/>
            <a:ext cx="1584960" cy="1621536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66773"/>
            <a:ext cx="2115495" cy="53039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251" y="1196752"/>
            <a:ext cx="6449325" cy="501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9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圖: 程序 3"/>
          <p:cNvSpPr/>
          <p:nvPr/>
        </p:nvSpPr>
        <p:spPr>
          <a:xfrm>
            <a:off x="-13816" y="5604"/>
            <a:ext cx="9144000" cy="105273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1619672" y="5301208"/>
            <a:ext cx="62646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b="1" dirty="0" smtClean="0">
                <a:solidFill>
                  <a:srgbClr val="CC6600"/>
                </a:solidFill>
                <a:latin typeface="標楷體" pitchFamily="65" charset="-120"/>
                <a:ea typeface="標楷體" pitchFamily="65" charset="-120"/>
              </a:rPr>
              <a:t>感謝</a:t>
            </a:r>
            <a:r>
              <a:rPr lang="zh-TW" altLang="en-US" sz="4400" b="1" dirty="0">
                <a:solidFill>
                  <a:srgbClr val="CC6600"/>
                </a:solidFill>
                <a:latin typeface="標楷體" pitchFamily="65" charset="-120"/>
                <a:ea typeface="標楷體" pitchFamily="65" charset="-120"/>
              </a:rPr>
              <a:t>聆聽！請多指教！</a:t>
            </a:r>
          </a:p>
          <a:p>
            <a:endParaRPr lang="zh-TW" altLang="en-US" sz="4400" b="1" dirty="0">
              <a:solidFill>
                <a:srgbClr val="CC6600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040" y="5236464"/>
            <a:ext cx="1584960" cy="1621536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24744"/>
            <a:ext cx="7992888" cy="4279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317864"/>
            <a:ext cx="211549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19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4992</TotalTime>
  <Words>980</Words>
  <Application>Microsoft Office PowerPoint</Application>
  <PresentationFormat>如螢幕大小 (4:3)</PresentationFormat>
  <Paragraphs>244</Paragraphs>
  <Slides>33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33</vt:i4>
      </vt:variant>
    </vt:vector>
  </HeadingPairs>
  <TitlesOfParts>
    <vt:vector size="41" baseType="lpstr">
      <vt:lpstr>文鼎顏楷</vt:lpstr>
      <vt:lpstr>PMingLiU</vt:lpstr>
      <vt:lpstr>PMingLiU</vt:lpstr>
      <vt:lpstr>標楷體</vt:lpstr>
      <vt:lpstr>Arial</vt:lpstr>
      <vt:lpstr>Calibri</vt:lpstr>
      <vt:lpstr>Times New Roman</vt:lpstr>
      <vt:lpstr>Office 佈景主題</vt:lpstr>
      <vt:lpstr>第一類防災校園建置訪視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黃富生</cp:lastModifiedBy>
  <cp:revision>197</cp:revision>
  <cp:lastPrinted>2018-10-04T01:20:54Z</cp:lastPrinted>
  <dcterms:created xsi:type="dcterms:W3CDTF">2018-03-13T01:34:01Z</dcterms:created>
  <dcterms:modified xsi:type="dcterms:W3CDTF">2018-10-17T08:10:55Z</dcterms:modified>
</cp:coreProperties>
</file>