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54" r:id="rId1"/>
  </p:sldMasterIdLst>
  <p:notesMasterIdLst>
    <p:notesMasterId r:id="rId21"/>
  </p:notesMasterIdLst>
  <p:sldIdLst>
    <p:sldId id="256" r:id="rId2"/>
    <p:sldId id="664" r:id="rId3"/>
    <p:sldId id="679" r:id="rId4"/>
    <p:sldId id="668" r:id="rId5"/>
    <p:sldId id="667" r:id="rId6"/>
    <p:sldId id="690" r:id="rId7"/>
    <p:sldId id="669" r:id="rId8"/>
    <p:sldId id="534" r:id="rId9"/>
    <p:sldId id="693" r:id="rId10"/>
    <p:sldId id="691" r:id="rId11"/>
    <p:sldId id="692" r:id="rId12"/>
    <p:sldId id="694" r:id="rId13"/>
    <p:sldId id="696" r:id="rId14"/>
    <p:sldId id="695" r:id="rId15"/>
    <p:sldId id="606" r:id="rId16"/>
    <p:sldId id="689" r:id="rId17"/>
    <p:sldId id="697" r:id="rId18"/>
    <p:sldId id="688" r:id="rId19"/>
    <p:sldId id="635" r:id="rId2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ADFF"/>
    <a:srgbClr val="7DD4FF"/>
    <a:srgbClr val="0000FF"/>
    <a:srgbClr val="F7E353"/>
    <a:srgbClr val="C1FFC1"/>
    <a:srgbClr val="00D000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98" autoAdjust="0"/>
  </p:normalViewPr>
  <p:slideViewPr>
    <p:cSldViewPr>
      <p:cViewPr varScale="1">
        <p:scale>
          <a:sx n="86" d="100"/>
          <a:sy n="86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3A463E-6424-43DE-B01A-A50DEFC5D45D}" type="datetimeFigureOut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1351D4-CDFD-4289-AD0E-8C1F1DF538D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142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024E174-2ED7-4D01-8B36-8D93F4AC5C3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19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B134-BA76-4253-838B-7FED2A3EBE6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41237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B134-BA76-4253-838B-7FED2A3EBE6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639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B134-BA76-4253-838B-7FED2A3EBE6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6436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B134-BA76-4253-838B-7FED2A3EBE6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104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B134-BA76-4253-838B-7FED2A3EBE6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799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B134-BA76-4253-838B-7FED2A3EBE6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340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A1E5-4817-4202-83D3-99E9FB8BF89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03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D93-68D2-4154-BE33-0587627584E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9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AF10-1354-47BD-A4A5-1958C87104A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2050" name="Picture 2" descr="「桃園教育局 logo」的圖片搜尋結果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54150" cy="8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B134-BA76-4253-838B-7FED2A3EBE6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641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278-6FD4-41A3-80ED-F5C48C9DD63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88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C1C5-493F-4A6E-9310-7EF74115E21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2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480E-307F-41BB-9AAD-1DE158F59D8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6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A566-12D2-4968-9D03-DAD9F5CDF99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01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DD7-9A46-413E-BC2C-BD743281D6D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8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4BF9-58A2-4723-AA04-26903A52975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812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59B134-BA76-4253-838B-7FED2A3EBE6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063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5" r:id="rId1"/>
    <p:sldLayoutId id="2147485256" r:id="rId2"/>
    <p:sldLayoutId id="2147485257" r:id="rId3"/>
    <p:sldLayoutId id="2147485258" r:id="rId4"/>
    <p:sldLayoutId id="2147485259" r:id="rId5"/>
    <p:sldLayoutId id="2147485260" r:id="rId6"/>
    <p:sldLayoutId id="2147485261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0" r:id="rId16"/>
    <p:sldLayoutId id="214748527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ap.naer.edu.tw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桃園教育局 logo」的圖片搜尋結果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777729" cy="27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340768"/>
            <a:ext cx="7118350" cy="2592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400" b="1" dirty="0" smtClean="0">
                <a:latin typeface="+mj-ea"/>
              </a:rPr>
              <a:t>桃園市</a:t>
            </a:r>
            <a:r>
              <a:rPr lang="en-US" altLang="zh-TW" sz="4400" b="1" dirty="0">
                <a:latin typeface="+mj-ea"/>
              </a:rPr>
              <a:t>107</a:t>
            </a:r>
            <a:r>
              <a:rPr lang="zh-TW" altLang="en-US" sz="4400" b="1" dirty="0">
                <a:latin typeface="+mj-ea"/>
              </a:rPr>
              <a:t>年</a:t>
            </a:r>
            <a:r>
              <a:rPr lang="zh-TW" altLang="zh-TW" sz="4400" b="1" dirty="0">
                <a:latin typeface="+mj-ea"/>
              </a:rPr>
              <a:t>度國民</a:t>
            </a:r>
            <a:r>
              <a:rPr lang="zh-TW" altLang="zh-TW" sz="4400" b="1" dirty="0" smtClean="0">
                <a:latin typeface="+mj-ea"/>
              </a:rPr>
              <a:t>小學</a:t>
            </a:r>
            <a:r>
              <a:rPr lang="en-US" altLang="zh-TW" sz="4400" b="1" dirty="0" smtClean="0">
                <a:latin typeface="+mj-ea"/>
              </a:rPr>
              <a:t/>
            </a:r>
            <a:br>
              <a:rPr lang="en-US" altLang="zh-TW" sz="4400" b="1" dirty="0" smtClean="0">
                <a:latin typeface="+mj-ea"/>
              </a:rPr>
            </a:br>
            <a:r>
              <a:rPr lang="zh-TW" altLang="en-US" sz="4400" b="1" dirty="0" smtClean="0">
                <a:latin typeface="+mj-ea"/>
              </a:rPr>
              <a:t>學力檢測</a:t>
            </a:r>
            <a:r>
              <a:rPr lang="zh-TW" altLang="en-US" b="1" dirty="0" smtClean="0">
                <a:latin typeface="+mj-ea"/>
              </a:rPr>
              <a:t>施測流</a:t>
            </a:r>
            <a:r>
              <a:rPr lang="zh-TW" altLang="en-US" b="1" dirty="0">
                <a:latin typeface="+mj-ea"/>
              </a:rPr>
              <a:t>程</a:t>
            </a:r>
            <a:r>
              <a:rPr lang="zh-TW" altLang="en-US" b="1" dirty="0" smtClean="0">
                <a:latin typeface="+mj-ea"/>
              </a:rPr>
              <a:t>說明</a:t>
            </a:r>
            <a:r>
              <a:rPr lang="en-US" altLang="zh-TW" b="1" dirty="0" smtClean="0">
                <a:latin typeface="+mj-ea"/>
              </a:rPr>
              <a:t/>
            </a:r>
            <a:br>
              <a:rPr lang="en-US" altLang="zh-TW" b="1" dirty="0" smtClean="0">
                <a:latin typeface="+mj-ea"/>
              </a:rPr>
            </a:br>
            <a:endParaRPr lang="zh-TW" altLang="en-US" sz="5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562E8EC-0873-448C-928F-E30C2F60AC2C}" type="slidenum">
              <a:rPr kumimoji="0" lang="en-US" altLang="zh-TW"/>
              <a:pPr/>
              <a:t>1</a:t>
            </a:fld>
            <a:endParaRPr kumimoji="0" lang="en-US" altLang="zh-TW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83768" y="4466072"/>
            <a:ext cx="468153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承辦學校</a:t>
            </a:r>
            <a:r>
              <a:rPr kumimoji="1"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：蘆竹區大</a:t>
            </a:r>
            <a:r>
              <a:rPr kumimoji="1"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華國小</a:t>
            </a:r>
            <a:endParaRPr kumimoji="1"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聯絡人：教務主任張其勝</a:t>
            </a:r>
            <a:r>
              <a:rPr kumimoji="1"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3232664#210</a:t>
            </a:r>
            <a:r>
              <a:rPr kumimoji="1"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0937-123-324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若有任何問題，歡迎來電詢間！大家辛苦了！</a:t>
            </a:r>
            <a:endParaRPr kumimoji="1"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105學年度學力檢測2年級國語文正試卷_題本 - 更新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484313"/>
            <a:ext cx="2544762" cy="3600450"/>
          </a:xfrm>
          <a:prstGeom prst="rect">
            <a:avLst/>
          </a:prstGeom>
          <a:ln w="3175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294" name="群組 15"/>
          <p:cNvGrpSpPr>
            <a:grpSpLocks/>
          </p:cNvGrpSpPr>
          <p:nvPr/>
        </p:nvGrpSpPr>
        <p:grpSpPr bwMode="auto">
          <a:xfrm>
            <a:off x="3851920" y="1196752"/>
            <a:ext cx="4489450" cy="5040312"/>
            <a:chOff x="3851920" y="1196752"/>
            <a:chExt cx="4489296" cy="5039848"/>
          </a:xfrm>
        </p:grpSpPr>
        <p:pic>
          <p:nvPicPr>
            <p:cNvPr id="13" name="圖片 12" descr="105學年度學力檢測英語文五年級-A3題本-定稿(PDF)-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920" y="1196752"/>
              <a:ext cx="2544676" cy="3600119"/>
            </a:xfrm>
            <a:prstGeom prst="rect">
              <a:avLst/>
            </a:prstGeom>
            <a:ln w="3175" cap="sq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圖片 13" descr="105學年度學力檢測數學五年級-A3題本-定稿(PDF)-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8513" y="1917411"/>
              <a:ext cx="2544676" cy="3598531"/>
            </a:xfrm>
            <a:prstGeom prst="rect">
              <a:avLst/>
            </a:prstGeom>
            <a:ln w="3175" cap="sq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圖片 14" descr="105學年度學力檢測國語文五年級-A3題本-定稿(PDF)-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6541" y="2636481"/>
              <a:ext cx="2544675" cy="3600119"/>
            </a:xfrm>
            <a:prstGeom prst="rect">
              <a:avLst/>
            </a:prstGeom>
            <a:ln w="3175" cap="sq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718806" y="477615"/>
            <a:ext cx="5614502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題本範例</a:t>
            </a:r>
          </a:p>
        </p:txBody>
      </p:sp>
    </p:spTree>
    <p:extLst>
      <p:ext uri="{BB962C8B-B14F-4D97-AF65-F5344CB8AC3E}">
        <p14:creationId xmlns:p14="http://schemas.microsoft.com/office/powerpoint/2010/main" val="31023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直線單箭頭接點 19"/>
          <p:cNvCxnSpPr>
            <a:cxnSpLocks noChangeShapeType="1"/>
          </p:cNvCxnSpPr>
          <p:nvPr/>
        </p:nvCxnSpPr>
        <p:spPr bwMode="auto">
          <a:xfrm>
            <a:off x="3492500" y="3213100"/>
            <a:ext cx="11525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5" name="文字方塊 23"/>
          <p:cNvSpPr txBox="1">
            <a:spLocks noChangeArrowheads="1"/>
          </p:cNvSpPr>
          <p:nvPr/>
        </p:nvSpPr>
        <p:spPr bwMode="auto">
          <a:xfrm>
            <a:off x="3492500" y="2792413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裝入試卷袋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643438" y="5229225"/>
            <a:ext cx="3889375" cy="461963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lang="en-US" altLang="zh-TW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英語</a:t>
            </a:r>
            <a:r>
              <a:rPr lang="en-US" altLang="zh-TW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試卷袋</a:t>
            </a:r>
            <a:r>
              <a:rPr lang="en-US" altLang="zh-TW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每班每科</a:t>
            </a:r>
            <a:r>
              <a:rPr lang="en-US" altLang="zh-TW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袋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內含試題本</a:t>
            </a:r>
            <a:r>
              <a:rPr lang="en-US" altLang="zh-TW" sz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+2</a:t>
            </a:r>
            <a:r>
              <a:rPr lang="zh-TW" altLang="en-US" sz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份備用題本</a:t>
            </a:r>
            <a:r>
              <a:rPr lang="en-US" altLang="zh-TW" sz="1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1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答案卡袋</a:t>
            </a:r>
            <a:r>
              <a:rPr lang="en-US" altLang="zh-TW" sz="1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1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英語光碟乙份</a:t>
            </a:r>
            <a:endParaRPr lang="en-US" altLang="zh-TW" sz="1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437" name="圖片 7" descr="IMG_58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3" y="1450381"/>
            <a:ext cx="3792558" cy="37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:\Documents and Settings\Kelvin\桌面\2012-印製範本\赤牛皮紙袋(大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4613" y="1020763"/>
            <a:ext cx="2730500" cy="3776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9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362200"/>
            <a:ext cx="23288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718806" y="477615"/>
            <a:ext cx="5614502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五年級英語文試卷袋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35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835696" y="808384"/>
            <a:ext cx="583264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套印</a:t>
            </a:r>
            <a:r>
              <a:rPr lang="zh-TW" altLang="en-US" sz="1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考試科目、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學校名稱、年級、班別、</a:t>
            </a:r>
            <a:r>
              <a:rPr lang="zh-TW" altLang="en-US" sz="1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號、學生姓名</a:t>
            </a:r>
            <a:r>
              <a:rPr lang="zh-TW" altLang="en-US" sz="1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、學生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代碼</a:t>
            </a:r>
            <a:endParaRPr lang="zh-TW" altLang="en-US" sz="1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3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05038"/>
            <a:ext cx="28463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189287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96975"/>
            <a:ext cx="29495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8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60537"/>
            <a:ext cx="3096145" cy="43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307138" y="1052513"/>
            <a:ext cx="928687" cy="2778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錯誤示範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27584" y="1988840"/>
            <a:ext cx="4104456" cy="156966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缺考學生的答案卡處理方式</a:t>
            </a:r>
            <a:r>
              <a:rPr lang="en-US" altLang="zh-TW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請將</a:t>
            </a:r>
            <a:r>
              <a:rPr lang="zh-TW" altLang="en-US" sz="16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缺考學生的答案卡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放回原答案卡袋，一併回收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；切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勿自行抽換或銷毀。</a:t>
            </a:r>
            <a:endParaRPr lang="en-US" altLang="zh-TW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請監考老師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不要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在答案卡上之</a:t>
            </a:r>
            <a:r>
              <a:rPr lang="zh-TW" altLang="en-US" sz="16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劃記欄區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書寫任何字樣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 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會導致讀卡機誤判。</a:t>
            </a:r>
            <a:endParaRPr lang="en-US" altLang="zh-TW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請勿塗改答案卡上套印之</a:t>
            </a:r>
            <a:r>
              <a:rPr lang="zh-TW" altLang="en-US" sz="16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條碼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584" y="4307835"/>
            <a:ext cx="4104456" cy="1077218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答案卡上若學生之座號或姓名與本人不符</a:t>
            </a:r>
            <a:r>
              <a:rPr lang="en-US" altLang="zh-TW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請學生換取</a:t>
            </a:r>
            <a:r>
              <a:rPr lang="zh-TW" altLang="en-US" sz="16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正確座號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之答案卡，將正確姓名書寫在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姓名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欄即可 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切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勿自行修正座號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   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學生亦可使用</a:t>
            </a:r>
            <a:r>
              <a:rPr lang="zh-TW" altLang="en-US" sz="16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重新填寫。</a:t>
            </a:r>
            <a:endParaRPr lang="en-US" altLang="zh-TW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391" name="直線單箭頭接點 13"/>
          <p:cNvCxnSpPr>
            <a:cxnSpLocks noChangeShapeType="1"/>
          </p:cNvCxnSpPr>
          <p:nvPr/>
        </p:nvCxnSpPr>
        <p:spPr bwMode="auto">
          <a:xfrm flipV="1">
            <a:off x="6516688" y="1412875"/>
            <a:ext cx="287337" cy="22320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直線單箭頭接點 11"/>
          <p:cNvCxnSpPr>
            <a:cxnSpLocks noChangeShapeType="1"/>
          </p:cNvCxnSpPr>
          <p:nvPr/>
        </p:nvCxnSpPr>
        <p:spPr bwMode="auto">
          <a:xfrm flipH="1" flipV="1">
            <a:off x="6804025" y="1412875"/>
            <a:ext cx="1008063" cy="7921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403648" y="537320"/>
            <a:ext cx="5614502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</a:rPr>
              <a:t>答案卡注意事項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28" y="1772816"/>
            <a:ext cx="3036888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718806" y="477615"/>
            <a:ext cx="5614502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</a:rPr>
              <a:t>備用答案卡使用說明</a:t>
            </a:r>
            <a:endParaRPr lang="zh-TW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51916" y="2492896"/>
            <a:ext cx="4608512" cy="3456384"/>
          </a:xfrm>
        </p:spPr>
        <p:txBody>
          <a:bodyPr lIns="18000" rIns="18000"/>
          <a:lstStyle/>
          <a:p>
            <a:pPr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下列情況，請學生使用</a:t>
            </a:r>
            <a:r>
              <a:rPr lang="zh-TW" altLang="en-US" sz="18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備用答案卡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作答</a:t>
            </a:r>
            <a:r>
              <a:rPr lang="en-US" altLang="zh-TW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defRPr/>
            </a:pPr>
            <a:r>
              <a:rPr lang="en-US" altLang="zh-TW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新增的學生</a:t>
            </a:r>
            <a:r>
              <a:rPr lang="en-US" altLang="zh-TW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即校方提供之原始名冊上沒有資料之考生</a:t>
            </a:r>
            <a:r>
              <a:rPr lang="en-US" altLang="zh-TW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defRPr/>
            </a:pPr>
            <a:r>
              <a:rPr lang="en-US" altLang="zh-TW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答案卡有汙損或破損的學生</a:t>
            </a:r>
            <a:endParaRPr lang="en-US" altLang="zh-TW" sz="1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每班答案卡袋內均含</a:t>
            </a:r>
            <a:r>
              <a:rPr lang="en-US" altLang="zh-TW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張</a:t>
            </a:r>
            <a:r>
              <a:rPr lang="zh-TW" altLang="en-US" sz="18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空白備用卡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，請學生詳細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填寫基本資料。</a:t>
            </a:r>
            <a:endParaRPr lang="en-US" altLang="zh-TW" sz="18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作答完成後，請監考老師將備用卡置回原答案卡袋，一併繳回。</a:t>
            </a:r>
          </a:p>
          <a:p>
            <a:pPr lvl="1"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93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5034" y="705159"/>
            <a:ext cx="6798734" cy="9652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學生常見畫記錯誤</a:t>
            </a:r>
            <a:r>
              <a:rPr lang="zh-TW" altLang="en-US" dirty="0" smtClean="0"/>
              <a:t>類型</a:t>
            </a:r>
            <a:endParaRPr lang="zh-TW" altLang="en-US" sz="1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0811DAD-24C9-4A7D-BD28-BDB67593D7CD}" type="slidenum">
              <a:rPr kumimoji="0" lang="en-US" altLang="zh-TW"/>
              <a:pPr/>
              <a:t>15</a:t>
            </a:fld>
            <a:endParaRPr kumimoji="0" lang="en-US" altLang="zh-TW"/>
          </a:p>
        </p:txBody>
      </p:sp>
      <p:pic>
        <p:nvPicPr>
          <p:cNvPr id="44037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64" y="1823874"/>
            <a:ext cx="47402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42992" y="2083738"/>
            <a:ext cx="16557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畫記範圍太大</a:t>
            </a:r>
          </a:p>
        </p:txBody>
      </p:sp>
      <p:sp>
        <p:nvSpPr>
          <p:cNvPr id="7" name="矩形 6"/>
          <p:cNvSpPr/>
          <p:nvPr/>
        </p:nvSpPr>
        <p:spPr>
          <a:xfrm>
            <a:off x="872683" y="3573463"/>
            <a:ext cx="16557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畫在選項旁</a:t>
            </a:r>
          </a:p>
        </p:txBody>
      </p:sp>
      <p:sp>
        <p:nvSpPr>
          <p:cNvPr id="8" name="矩形 7"/>
          <p:cNvSpPr/>
          <p:nvPr/>
        </p:nvSpPr>
        <p:spPr>
          <a:xfrm>
            <a:off x="953304" y="5300133"/>
            <a:ext cx="16557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圈選選項</a:t>
            </a:r>
          </a:p>
        </p:txBody>
      </p:sp>
      <p:sp>
        <p:nvSpPr>
          <p:cNvPr id="9" name="矩形 8"/>
          <p:cNvSpPr/>
          <p:nvPr/>
        </p:nvSpPr>
        <p:spPr>
          <a:xfrm>
            <a:off x="6933495" y="1986755"/>
            <a:ext cx="1150937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/>
              <a:t>用原子筆畫記，選項畫錯，可用修正帶更正</a:t>
            </a:r>
          </a:p>
        </p:txBody>
      </p:sp>
      <p:sp>
        <p:nvSpPr>
          <p:cNvPr id="10" name="矩形 9"/>
          <p:cNvSpPr/>
          <p:nvPr/>
        </p:nvSpPr>
        <p:spPr>
          <a:xfrm>
            <a:off x="6912623" y="4055899"/>
            <a:ext cx="287337" cy="17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畫記顏色太淺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864106"/>
            <a:ext cx="3395134" cy="1303867"/>
          </a:xfrm>
        </p:spPr>
        <p:txBody>
          <a:bodyPr/>
          <a:lstStyle/>
          <a:p>
            <a:pPr algn="l"/>
            <a:r>
              <a:rPr lang="zh-TW" altLang="en-US" dirty="0"/>
              <a:t>試場記錄表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AF10-1354-47BD-A4A5-1958C87104A3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5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12" y="658585"/>
            <a:ext cx="3948712" cy="55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劃記出缺席情形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1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0" descr="S:\1 電腦閱卷專區\106_電腦閱卷專案_未結案\106.05.25_縣市學力檢測\06.施測說明檔\照片區_學力檢測\04.桃園市\桃園市說明檔(裝箱範例)__8749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6061"/>
            <a:ext cx="3362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5" descr="C:\Documents and Settings\Kelvin\桌面\圖片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20" y="3986213"/>
            <a:ext cx="15303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單箭頭接點 12"/>
          <p:cNvCxnSpPr/>
          <p:nvPr/>
        </p:nvCxnSpPr>
        <p:spPr>
          <a:xfrm flipV="1">
            <a:off x="3512220" y="5374987"/>
            <a:ext cx="1852612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655" name="文字方塊 13"/>
          <p:cNvSpPr txBox="1">
            <a:spLocks noChangeArrowheads="1"/>
          </p:cNvSpPr>
          <p:nvPr/>
        </p:nvSpPr>
        <p:spPr bwMode="auto">
          <a:xfrm>
            <a:off x="3732613" y="4467442"/>
            <a:ext cx="16557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各校匯集所有答案卡袋裝入施測箱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，繳回中心學校</a:t>
            </a:r>
            <a:endParaRPr lang="zh-TW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259632" y="831606"/>
            <a:ext cx="6798734" cy="9652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答案卡袋回收</a:t>
            </a:r>
            <a:r>
              <a:rPr lang="zh-TW" altLang="en-US" dirty="0" smtClean="0"/>
              <a:t>方式</a:t>
            </a:r>
            <a:endParaRPr lang="zh-TW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87624" y="1610434"/>
            <a:ext cx="6870742" cy="1754326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zh-TW" dirty="0" smtClean="0"/>
              <a:t>請</a:t>
            </a:r>
            <a:r>
              <a:rPr lang="zh-TW" altLang="zh-TW" dirty="0"/>
              <a:t>將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</a:rPr>
              <a:t>試場記錄表</a:t>
            </a:r>
            <a:r>
              <a:rPr lang="zh-TW" altLang="en-US" dirty="0"/>
              <a:t>及</a:t>
            </a:r>
            <a:r>
              <a:rPr lang="zh-TW" altLang="zh-TW" dirty="0">
                <a:solidFill>
                  <a:srgbClr val="FF0000"/>
                </a:solidFill>
                <a:latin typeface="微軟正黑體" pitchFamily="34" charset="-120"/>
              </a:rPr>
              <a:t>答案卡</a:t>
            </a:r>
            <a:r>
              <a:rPr lang="zh-TW" altLang="zh-TW" dirty="0"/>
              <a:t>裝入答案卡</a:t>
            </a:r>
            <a:r>
              <a:rPr lang="zh-TW" altLang="zh-TW" dirty="0" smtClean="0"/>
              <a:t>袋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</a:rPr>
              <a:t>請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</a:rPr>
              <a:t>各校匯集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</a:rPr>
              <a:t>所有考科答案卡袋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</a:rPr>
              <a:t>，詳細清點總袋數，置放於任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</a:rPr>
              <a:t>一施測箱並妥善包裝後</a:t>
            </a:r>
            <a:r>
              <a:rPr lang="zh-TW" altLang="en-US" dirty="0" smtClean="0">
                <a:solidFill>
                  <a:schemeClr val="tx1"/>
                </a:solidFill>
                <a:latin typeface="微軟正黑體"/>
              </a:rPr>
              <a:t>，利用提供之彌封貼條彌封外箱，繳交回中心學校。</a:t>
            </a:r>
            <a:endParaRPr lang="en-US" altLang="zh-TW" dirty="0">
              <a:solidFill>
                <a:schemeClr val="tx1"/>
              </a:solidFill>
              <a:latin typeface="微軟正黑體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/>
              </a:rPr>
              <a:t>承辦廠商於</a:t>
            </a:r>
            <a:r>
              <a:rPr lang="en-US" altLang="zh-TW" dirty="0" smtClean="0">
                <a:solidFill>
                  <a:srgbClr val="FF0000"/>
                </a:solidFill>
                <a:latin typeface="微軟正黑體"/>
              </a:rPr>
              <a:t>5/25</a:t>
            </a:r>
            <a:r>
              <a:rPr lang="zh-TW" altLang="en-US" dirty="0" smtClean="0">
                <a:solidFill>
                  <a:srgbClr val="FF0000"/>
                </a:solidFill>
                <a:latin typeface="微軟正黑體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微軟正黑體"/>
              </a:rPr>
              <a:t>下午</a:t>
            </a:r>
            <a:r>
              <a:rPr lang="en-US" altLang="zh-TW" dirty="0">
                <a:solidFill>
                  <a:srgbClr val="FF0000"/>
                </a:solidFill>
                <a:latin typeface="微軟正黑體"/>
              </a:rPr>
              <a:t>4:00</a:t>
            </a:r>
            <a:r>
              <a:rPr lang="zh-TW" altLang="en-US" dirty="0">
                <a:solidFill>
                  <a:schemeClr val="tx1"/>
                </a:solidFill>
                <a:latin typeface="微軟正黑體"/>
              </a:rPr>
              <a:t>前派專車至中心</a:t>
            </a:r>
            <a:r>
              <a:rPr lang="zh-TW" altLang="en-US" dirty="0" smtClean="0">
                <a:solidFill>
                  <a:schemeClr val="tx1"/>
                </a:solidFill>
                <a:latin typeface="微軟正黑體"/>
              </a:rPr>
              <a:t>學校收回。</a:t>
            </a:r>
            <a:endParaRPr lang="en-US" altLang="zh-TW" dirty="0">
              <a:solidFill>
                <a:schemeClr val="tx1"/>
              </a:solidFill>
              <a:latin typeface="微軟正黑體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</a:rPr>
              <a:t>注意：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</a:rPr>
              <a:t>試題</a:t>
            </a:r>
            <a:r>
              <a:rPr lang="zh-TW" altLang="en-US" u="sng" dirty="0">
                <a:solidFill>
                  <a:srgbClr val="FF0000"/>
                </a:solidFill>
                <a:latin typeface="微軟正黑體" pitchFamily="34" charset="-120"/>
              </a:rPr>
              <a:t>本不必回收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2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施測結果分析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由</a:t>
            </a:r>
            <a:r>
              <a:rPr lang="zh-TW" altLang="en-US" dirty="0" smtClean="0"/>
              <a:t>台中教育大學</a:t>
            </a:r>
            <a:r>
              <a:rPr lang="zh-TW" altLang="zh-TW" dirty="0" smtClean="0"/>
              <a:t>進行</a:t>
            </a:r>
            <a:r>
              <a:rPr lang="zh-TW" altLang="zh-TW" dirty="0"/>
              <a:t>試卷分析，分析結果公布於「學力檢測公布系統」平台</a:t>
            </a:r>
            <a:r>
              <a:rPr lang="en-US" altLang="zh-TW" dirty="0" smtClean="0"/>
              <a:t>(</a:t>
            </a:r>
            <a:r>
              <a:rPr lang="en-US" altLang="zh-TW" dirty="0">
                <a:hlinkClick r:id="rId2"/>
              </a:rPr>
              <a:t>http://st-assessment.ntcu.edu.tw/rap/index.php/</a:t>
            </a:r>
            <a:r>
              <a:rPr lang="en-US" altLang="zh-TW" dirty="0" smtClean="0"/>
              <a:t>)</a:t>
            </a:r>
          </a:p>
          <a:p>
            <a:r>
              <a:rPr lang="zh-TW" altLang="zh-TW" dirty="0"/>
              <a:t>平台</a:t>
            </a:r>
            <a:r>
              <a:rPr lang="zh-TW" altLang="zh-TW" dirty="0" smtClean="0"/>
              <a:t>提供</a:t>
            </a:r>
            <a:r>
              <a:rPr lang="zh-TW" altLang="en-US" dirty="0" smtClean="0"/>
              <a:t>成績查詢及成果報告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AF10-1354-47BD-A4A5-1958C87104A3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0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988840"/>
            <a:ext cx="6400800" cy="2016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33CC"/>
                </a:solidFill>
              </a:rPr>
              <a:t>說明結束</a:t>
            </a:r>
            <a:r>
              <a:rPr lang="en-US" altLang="zh-TW" sz="4000" b="1" dirty="0" smtClean="0">
                <a:solidFill>
                  <a:srgbClr val="FF33CC"/>
                </a:solidFill>
              </a:rPr>
              <a:t/>
            </a:r>
            <a:br>
              <a:rPr lang="en-US" altLang="zh-TW" sz="4000" b="1" dirty="0" smtClean="0">
                <a:solidFill>
                  <a:srgbClr val="FF33CC"/>
                </a:solidFill>
              </a:rPr>
            </a:br>
            <a:r>
              <a:rPr lang="zh-TW" altLang="en-US" sz="4000" b="1" dirty="0" smtClean="0">
                <a:solidFill>
                  <a:srgbClr val="FF33CC"/>
                </a:solidFill>
              </a:rPr>
              <a:t>感謝各校的協助與配合</a:t>
            </a:r>
            <a:endParaRPr lang="zh-TW" altLang="en-US" sz="4000" b="1" dirty="0">
              <a:solidFill>
                <a:srgbClr val="FF33CC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565AB8B-E787-41CA-BD01-4403FDF5FE62}" type="slidenum">
              <a:rPr kumimoji="0" lang="en-US" altLang="zh-TW"/>
              <a:pPr/>
              <a:t>19</a:t>
            </a:fld>
            <a:endParaRPr kumimoji="0"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受測對象</a:t>
            </a:r>
            <a:endParaRPr lang="zh-TW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受測學校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市立各國小（私立國小自由參加）</a:t>
            </a:r>
          </a:p>
          <a:p>
            <a:r>
              <a:rPr lang="zh-TW" altLang="en-US" dirty="0" smtClean="0"/>
              <a:t>受測年級及科目：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國小三年級</a:t>
            </a:r>
            <a:r>
              <a:rPr lang="en-US" altLang="zh-TW" dirty="0" smtClean="0"/>
              <a:t>(</a:t>
            </a:r>
            <a:r>
              <a:rPr lang="zh-TW" altLang="en-US" dirty="0"/>
              <a:t>國</a:t>
            </a:r>
            <a:r>
              <a:rPr lang="zh-TW" altLang="en-US" dirty="0" smtClean="0"/>
              <a:t>語文、數學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國小五年級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國語文</a:t>
            </a:r>
            <a:r>
              <a:rPr lang="zh-TW" altLang="en-US" dirty="0"/>
              <a:t>、</a:t>
            </a:r>
            <a:r>
              <a:rPr lang="zh-TW" altLang="en-US" dirty="0" smtClean="0"/>
              <a:t>數學</a:t>
            </a:r>
            <a:r>
              <a:rPr lang="zh-TW" altLang="en-US" dirty="0"/>
              <a:t>、</a:t>
            </a:r>
            <a:r>
              <a:rPr lang="zh-TW" altLang="en-US" dirty="0" smtClean="0"/>
              <a:t>英語文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國小五年級</a:t>
            </a:r>
            <a:r>
              <a:rPr lang="en-US" altLang="zh-TW" dirty="0" smtClean="0"/>
              <a:t>(</a:t>
            </a:r>
            <a:r>
              <a:rPr lang="zh-TW" altLang="zh-TW" dirty="0"/>
              <a:t>線上共同問卷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776505D-B414-4B00-8D77-D30DA41BD724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施測時間及題型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1642199" y="2492896"/>
            <a:ext cx="6335713" cy="4852988"/>
          </a:xfrm>
        </p:spPr>
        <p:txBody>
          <a:bodyPr lIns="18000" rIns="18000">
            <a:normAutofit/>
          </a:bodyPr>
          <a:lstStyle/>
          <a:p>
            <a:pPr lvl="1">
              <a:defRPr/>
            </a:pPr>
            <a:r>
              <a:rPr lang="zh-TW" altLang="en-US" sz="2800" dirty="0" smtClean="0"/>
              <a:t>每科</a:t>
            </a:r>
            <a:r>
              <a:rPr lang="en-US" altLang="zh-TW" sz="2800" dirty="0" smtClean="0"/>
              <a:t>40</a:t>
            </a:r>
            <a:r>
              <a:rPr lang="zh-TW" altLang="en-US" sz="2800" dirty="0" smtClean="0"/>
              <a:t>分鐘</a:t>
            </a:r>
            <a:endParaRPr lang="en-US" altLang="zh-TW" sz="2800" dirty="0" smtClean="0"/>
          </a:p>
          <a:p>
            <a:pPr lvl="1">
              <a:defRPr/>
            </a:pPr>
            <a:r>
              <a:rPr lang="zh-TW" altLang="en-US" sz="2800" dirty="0"/>
              <a:t>國</a:t>
            </a:r>
            <a:r>
              <a:rPr lang="zh-TW" altLang="en-US" sz="2800" dirty="0" smtClean="0"/>
              <a:t>語文題數</a:t>
            </a:r>
            <a:r>
              <a:rPr lang="en-US" altLang="zh-TW" sz="2800" dirty="0" smtClean="0"/>
              <a:t>30</a:t>
            </a:r>
            <a:r>
              <a:rPr lang="zh-TW" altLang="en-US" sz="2800" dirty="0" smtClean="0"/>
              <a:t>題，</a:t>
            </a:r>
            <a:r>
              <a:rPr lang="en-US" altLang="zh-TW" sz="2800" dirty="0"/>
              <a:t> 4</a:t>
            </a:r>
            <a:r>
              <a:rPr lang="zh-TW" altLang="en-US" sz="2800" dirty="0"/>
              <a:t>選</a:t>
            </a:r>
            <a:r>
              <a:rPr lang="en-US" altLang="zh-TW" sz="2800" dirty="0"/>
              <a:t>1</a:t>
            </a:r>
            <a:r>
              <a:rPr lang="zh-TW" altLang="en-US" sz="2800" dirty="0"/>
              <a:t>單選題</a:t>
            </a:r>
            <a:endParaRPr lang="en-US" altLang="zh-TW" sz="2800" dirty="0" smtClean="0"/>
          </a:p>
          <a:p>
            <a:pPr lvl="1">
              <a:defRPr/>
            </a:pPr>
            <a:r>
              <a:rPr lang="zh-TW" altLang="en-US" sz="2800" dirty="0"/>
              <a:t>數學題</a:t>
            </a:r>
            <a:r>
              <a:rPr lang="zh-TW" altLang="en-US" sz="2800" dirty="0" smtClean="0"/>
              <a:t>數</a:t>
            </a:r>
            <a:r>
              <a:rPr lang="en-US" altLang="zh-TW" sz="2800" dirty="0" smtClean="0"/>
              <a:t>25</a:t>
            </a:r>
            <a:r>
              <a:rPr lang="zh-TW" altLang="en-US" sz="2800" dirty="0"/>
              <a:t>題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4</a:t>
            </a:r>
            <a:r>
              <a:rPr lang="zh-TW" altLang="en-US" sz="2800" dirty="0"/>
              <a:t>選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單</a:t>
            </a:r>
            <a:r>
              <a:rPr lang="zh-TW" altLang="en-US" sz="2800" dirty="0"/>
              <a:t>選</a:t>
            </a:r>
            <a:r>
              <a:rPr lang="zh-TW" altLang="en-US" sz="2800" dirty="0" smtClean="0"/>
              <a:t>題</a:t>
            </a:r>
          </a:p>
          <a:p>
            <a:pPr lvl="1">
              <a:defRPr/>
            </a:pPr>
            <a:r>
              <a:rPr lang="zh-TW" altLang="en-US" sz="2800" dirty="0" smtClean="0"/>
              <a:t>英語</a:t>
            </a:r>
            <a:r>
              <a:rPr lang="zh-TW" altLang="en-US" sz="2800" dirty="0"/>
              <a:t>文題</a:t>
            </a:r>
            <a:r>
              <a:rPr lang="zh-TW" altLang="en-US" sz="2800" dirty="0" smtClean="0"/>
              <a:t>數</a:t>
            </a:r>
            <a:r>
              <a:rPr lang="en-US" altLang="zh-TW" sz="2800" dirty="0" smtClean="0"/>
              <a:t>35</a:t>
            </a:r>
            <a:r>
              <a:rPr lang="zh-TW" altLang="en-US" sz="2800" dirty="0"/>
              <a:t>題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選</a:t>
            </a:r>
            <a:r>
              <a:rPr lang="en-US" altLang="zh-TW" sz="2800" dirty="0"/>
              <a:t>1</a:t>
            </a:r>
            <a:r>
              <a:rPr lang="zh-TW" altLang="en-US" sz="2800" dirty="0"/>
              <a:t>單選題</a:t>
            </a:r>
            <a:endParaRPr lang="en-US" altLang="zh-TW" sz="2800" dirty="0" smtClean="0"/>
          </a:p>
          <a:p>
            <a:pPr lvl="1">
              <a:defRPr/>
            </a:pPr>
            <a:r>
              <a:rPr lang="zh-TW" altLang="en-US" sz="2800" dirty="0" smtClean="0"/>
              <a:t>建議</a:t>
            </a:r>
            <a:r>
              <a:rPr lang="zh-TW" altLang="en-US" sz="2800" dirty="0"/>
              <a:t>英語文「聽力測驗」先施測</a:t>
            </a:r>
            <a:endParaRPr lang="zh-TW" altLang="en-US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0B8FEB-9336-46D5-BBDF-F3F823307429}" type="slidenum">
              <a:rPr kumimoji="0" lang="en-US" altLang="zh-TW"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3</a:t>
            </a:fld>
            <a:endParaRPr kumimoji="0" lang="en-US" altLang="zh-TW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施測時間規劃</a:t>
            </a:r>
            <a:r>
              <a:rPr lang="zh-TW" altLang="en-US" dirty="0" smtClean="0"/>
              <a:t>建議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11176" y="2380619"/>
            <a:ext cx="6798736" cy="4467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000" dirty="0"/>
              <a:t>安排施測教師</a:t>
            </a:r>
            <a:r>
              <a:rPr lang="en-US" altLang="zh-TW" sz="2000" dirty="0"/>
              <a:t>(</a:t>
            </a:r>
            <a:r>
              <a:rPr lang="zh-TW" altLang="en-US" sz="2000" b="1" dirty="0">
                <a:solidFill>
                  <a:srgbClr val="FF0000"/>
                </a:solidFill>
              </a:rPr>
              <a:t>由非原授課教師擔任</a:t>
            </a:r>
            <a:r>
              <a:rPr lang="en-US" altLang="zh-TW" sz="2000" dirty="0"/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1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1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1800" dirty="0"/>
          </a:p>
          <a:p>
            <a:pPr>
              <a:buNone/>
              <a:defRPr/>
            </a:pPr>
            <a:r>
              <a:rPr lang="zh-TW" altLang="en-US" sz="1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                                           </a:t>
            </a:r>
            <a:endParaRPr lang="en-US" altLang="zh-TW" sz="1800" dirty="0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>
              <a:buNone/>
              <a:defRPr/>
            </a:pPr>
            <a:r>
              <a:rPr lang="en-US" altLang="zh-TW" sz="1800" dirty="0">
                <a:solidFill>
                  <a:srgbClr val="FF0000"/>
                </a:solidFill>
                <a:latin typeface="新細明體" panose="02020500000000000000" pitchFamily="18" charset="-120"/>
              </a:rPr>
              <a:t> </a:t>
            </a:r>
            <a:r>
              <a:rPr lang="en-US" altLang="zh-TW" sz="1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                                                              </a:t>
            </a:r>
            <a:r>
              <a:rPr lang="zh-TW" altLang="en-US" sz="1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　　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TW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4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zh-TW" altLang="en-US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EFDBA2B-ACAB-4133-A344-63143C440989}" type="slidenum">
              <a:rPr kumimoji="0" lang="en-US" altLang="zh-TW"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4</a:t>
            </a:fld>
            <a:endParaRPr kumimoji="0" lang="en-US" altLang="zh-TW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74317"/>
              </p:ext>
            </p:extLst>
          </p:nvPr>
        </p:nvGraphicFramePr>
        <p:xfrm>
          <a:off x="1907704" y="3068960"/>
          <a:ext cx="5112568" cy="241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dirty="0" smtClean="0"/>
                        <a:t>節次</a:t>
                      </a:r>
                      <a:endParaRPr lang="zh-TW" altLang="en-US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三年級</a:t>
                      </a:r>
                      <a:endParaRPr lang="zh-TW" altLang="en-US" sz="1800" dirty="0"/>
                    </a:p>
                  </a:txBody>
                  <a:tcPr marT="45719" marB="4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五年級</a:t>
                      </a:r>
                      <a:endParaRPr lang="zh-TW" altLang="en-US" sz="1800" dirty="0"/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dirty="0" smtClean="0"/>
                        <a:t>第二節</a:t>
                      </a:r>
                      <a:endParaRPr lang="zh-TW" altLang="en-US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國語文</a:t>
                      </a:r>
                      <a:endParaRPr lang="zh-TW" altLang="en-US" sz="1800" dirty="0"/>
                    </a:p>
                  </a:txBody>
                  <a:tcPr marT="45719" marB="4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國語文</a:t>
                      </a:r>
                      <a:endParaRPr lang="zh-TW" altLang="en-US" sz="1800" dirty="0"/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dirty="0" smtClean="0"/>
                        <a:t>第三節</a:t>
                      </a:r>
                      <a:endParaRPr lang="zh-TW" altLang="en-US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數學</a:t>
                      </a:r>
                      <a:endParaRPr lang="zh-TW" altLang="en-US" sz="1800" dirty="0"/>
                    </a:p>
                  </a:txBody>
                  <a:tcPr marT="45719" marB="4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英語文</a:t>
                      </a:r>
                      <a:endParaRPr lang="zh-TW" altLang="en-US" sz="1800" dirty="0"/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第四節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9" marB="4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數學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施測流程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zh-TW" altLang="en-US" sz="2800" b="1" dirty="0" smtClean="0"/>
              <a:t>施測日期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>107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24</a:t>
            </a:r>
            <a:r>
              <a:rPr lang="zh-TW" altLang="en-US" sz="2800" dirty="0" smtClean="0"/>
              <a:t>日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週四</a:t>
            </a:r>
            <a:r>
              <a:rPr lang="en-US" altLang="zh-TW" sz="2800" dirty="0" smtClean="0"/>
              <a:t>)</a:t>
            </a:r>
            <a:endParaRPr lang="zh-TW" altLang="en-US" sz="2800" dirty="0" smtClean="0"/>
          </a:p>
          <a:p>
            <a:pPr>
              <a:defRPr/>
            </a:pPr>
            <a:r>
              <a:rPr lang="zh-TW" altLang="en-US" sz="2800" b="1" dirty="0"/>
              <a:t>施測工作</a:t>
            </a:r>
            <a:r>
              <a:rPr lang="zh-TW" altLang="en-US" sz="2800" b="1" dirty="0" smtClean="0"/>
              <a:t>期程：</a:t>
            </a:r>
          </a:p>
          <a:p>
            <a:pPr lvl="1">
              <a:defRPr/>
            </a:pPr>
            <a:r>
              <a:rPr lang="en-US" altLang="zh-TW" sz="2200" dirty="0"/>
              <a:t>5</a:t>
            </a:r>
            <a:r>
              <a:rPr lang="zh-TW" altLang="en-US" sz="2200" dirty="0" smtClean="0"/>
              <a:t>月</a:t>
            </a:r>
            <a:r>
              <a:rPr lang="en-US" altLang="zh-TW" sz="2200" dirty="0" smtClean="0"/>
              <a:t>11</a:t>
            </a:r>
            <a:r>
              <a:rPr lang="zh-TW" altLang="en-US" sz="2200" dirty="0" smtClean="0"/>
              <a:t>日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五</a:t>
            </a:r>
            <a:r>
              <a:rPr lang="en-US" altLang="zh-TW" sz="2200" dirty="0" smtClean="0"/>
              <a:t>) </a:t>
            </a:r>
            <a:r>
              <a:rPr lang="zh-TW" altLang="en-US" sz="2200" dirty="0" smtClean="0"/>
              <a:t>前完成</a:t>
            </a:r>
            <a:r>
              <a:rPr lang="zh-TW" altLang="zh-TW" sz="2200" dirty="0"/>
              <a:t>受測學生名單上傳作業</a:t>
            </a:r>
            <a:endParaRPr lang="en-US" altLang="zh-TW" sz="2200" dirty="0"/>
          </a:p>
          <a:p>
            <a:pPr lvl="1" eaLnBrk="1" hangingPunct="1">
              <a:defRPr/>
            </a:pPr>
            <a:r>
              <a:rPr lang="en-US" altLang="zh-TW" sz="2200" dirty="0" smtClean="0"/>
              <a:t>5</a:t>
            </a:r>
            <a:r>
              <a:rPr lang="zh-TW" altLang="en-US" sz="2200" dirty="0" smtClean="0"/>
              <a:t>月</a:t>
            </a:r>
            <a:r>
              <a:rPr lang="en-US" altLang="zh-TW" sz="2200" dirty="0" smtClean="0"/>
              <a:t>22</a:t>
            </a:r>
            <a:r>
              <a:rPr lang="zh-TW" altLang="en-US" sz="2200" dirty="0" smtClean="0"/>
              <a:t>日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二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 試卷箱送達各區中心學校</a:t>
            </a:r>
          </a:p>
          <a:p>
            <a:pPr lvl="1">
              <a:defRPr/>
            </a:pPr>
            <a:r>
              <a:rPr lang="en-US" altLang="zh-TW" sz="2200" dirty="0" smtClean="0"/>
              <a:t>5</a:t>
            </a:r>
            <a:r>
              <a:rPr lang="zh-TW" altLang="en-US" sz="2200" dirty="0" smtClean="0"/>
              <a:t>月</a:t>
            </a:r>
            <a:r>
              <a:rPr lang="en-US" altLang="zh-TW" sz="2200" dirty="0" smtClean="0"/>
              <a:t>23</a:t>
            </a:r>
            <a:r>
              <a:rPr lang="zh-TW" altLang="en-US" sz="2200" dirty="0" smtClean="0"/>
              <a:t>日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三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 </a:t>
            </a:r>
            <a:r>
              <a:rPr lang="en-US" altLang="zh-TW" sz="2200" dirty="0"/>
              <a:t>16:00</a:t>
            </a:r>
            <a:r>
              <a:rPr lang="zh-TW" altLang="en-US" sz="2200" dirty="0" smtClean="0"/>
              <a:t>前各校至中心學校領回試卷</a:t>
            </a:r>
            <a:r>
              <a:rPr lang="zh-TW" altLang="en-US" sz="2200" dirty="0"/>
              <a:t>箱</a:t>
            </a:r>
            <a:endParaRPr lang="zh-TW" altLang="en-US" sz="2200" dirty="0" smtClean="0"/>
          </a:p>
          <a:p>
            <a:pPr lvl="1" eaLnBrk="1" hangingPunct="1">
              <a:defRPr/>
            </a:pPr>
            <a:r>
              <a:rPr lang="en-US" altLang="zh-TW" sz="2200" dirty="0" smtClean="0"/>
              <a:t>5</a:t>
            </a:r>
            <a:r>
              <a:rPr lang="zh-TW" altLang="en-US" sz="2200" dirty="0" smtClean="0"/>
              <a:t>月</a:t>
            </a:r>
            <a:r>
              <a:rPr lang="en-US" altLang="zh-TW" sz="2200" dirty="0" smtClean="0"/>
              <a:t>24</a:t>
            </a:r>
            <a:r>
              <a:rPr lang="zh-TW" altLang="en-US" sz="2200" dirty="0" smtClean="0"/>
              <a:t>日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四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 上午開始施測</a:t>
            </a:r>
          </a:p>
          <a:p>
            <a:pPr lvl="1">
              <a:defRPr/>
            </a:pPr>
            <a:r>
              <a:rPr lang="en-US" altLang="zh-TW" sz="2200" dirty="0" smtClean="0"/>
              <a:t>5</a:t>
            </a:r>
            <a:r>
              <a:rPr lang="zh-TW" altLang="en-US" sz="2200" dirty="0" smtClean="0"/>
              <a:t>月</a:t>
            </a:r>
            <a:r>
              <a:rPr lang="en-US" altLang="zh-TW" sz="2200" dirty="0" smtClean="0"/>
              <a:t>24</a:t>
            </a:r>
            <a:r>
              <a:rPr lang="zh-TW" altLang="en-US" sz="2200" dirty="0" smtClean="0"/>
              <a:t>日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四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 </a:t>
            </a:r>
            <a:r>
              <a:rPr lang="en-US" altLang="zh-TW" sz="2200" dirty="0" smtClean="0"/>
              <a:t>16:00</a:t>
            </a:r>
            <a:r>
              <a:rPr lang="zh-TW" altLang="en-US" sz="2200" dirty="0" smtClean="0"/>
              <a:t>前將答案卡裝箱送回中心學校</a:t>
            </a:r>
          </a:p>
          <a:p>
            <a:pPr lvl="1">
              <a:defRPr/>
            </a:pPr>
            <a:r>
              <a:rPr lang="en-US" altLang="zh-TW" sz="2200" dirty="0" smtClean="0"/>
              <a:t>5</a:t>
            </a:r>
            <a:r>
              <a:rPr lang="zh-TW" altLang="en-US" sz="2200" dirty="0" smtClean="0"/>
              <a:t>月</a:t>
            </a:r>
            <a:r>
              <a:rPr lang="en-US" altLang="zh-TW" sz="2200" dirty="0" smtClean="0"/>
              <a:t>25</a:t>
            </a:r>
            <a:r>
              <a:rPr lang="zh-TW" altLang="en-US" sz="2200" dirty="0" smtClean="0"/>
              <a:t>日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五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 </a:t>
            </a:r>
            <a:r>
              <a:rPr lang="zh-TW" altLang="en-US" sz="2200" dirty="0"/>
              <a:t>收回各區中心</a:t>
            </a:r>
            <a:r>
              <a:rPr lang="zh-TW" altLang="en-US" sz="2200" dirty="0" smtClean="0"/>
              <a:t>學校答案卡箱</a:t>
            </a:r>
            <a:endParaRPr lang="en-US" altLang="zh-TW" sz="2200" dirty="0" smtClean="0"/>
          </a:p>
          <a:p>
            <a:pPr marL="457200" lvl="1" indent="0">
              <a:buNone/>
              <a:defRPr/>
            </a:pPr>
            <a:endParaRPr lang="en-US" altLang="zh-TW" sz="1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E0E340C-7035-43EA-8F7B-53CC0292C6AD}" type="slidenum">
              <a:rPr kumimoji="0" lang="en-US" altLang="zh-TW"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5</a:t>
            </a:fld>
            <a:endParaRPr kumimoji="0" lang="en-US" altLang="zh-TW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9804" r="8107" b="7842"/>
          <a:stretch/>
        </p:blipFill>
        <p:spPr bwMode="auto">
          <a:xfrm>
            <a:off x="3816501" y="3678784"/>
            <a:ext cx="46290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3803" y="1052736"/>
            <a:ext cx="5614502" cy="10081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pl-PL" dirty="0"/>
              <a:t>受測學生名冊</a:t>
            </a:r>
            <a:r>
              <a:rPr lang="zh-TW" altLang="en-US" dirty="0"/>
              <a:t>上傳</a:t>
            </a:r>
            <a:r>
              <a:rPr lang="zh-TW" altLang="pl-PL" dirty="0" smtClean="0"/>
              <a:t>網</a:t>
            </a:r>
            <a:r>
              <a:rPr lang="zh-TW" altLang="en-US" dirty="0" smtClean="0"/>
              <a:t>站</a:t>
            </a:r>
            <a:endParaRPr lang="zh-TW" altLang="en-US" dirty="0"/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2420888"/>
            <a:ext cx="7706321" cy="3980929"/>
          </a:xfrm>
        </p:spPr>
        <p:txBody>
          <a:bodyPr/>
          <a:lstStyle/>
          <a:p>
            <a:r>
              <a:rPr lang="en-US" altLang="zh-TW" dirty="0"/>
              <a:t>http://</a:t>
            </a:r>
            <a:r>
              <a:rPr lang="en-US" altLang="zh-TW" dirty="0" smtClean="0"/>
              <a:t>59.125.86.124/ac_detect_tyc_y2018/</a:t>
            </a:r>
          </a:p>
          <a:p>
            <a:r>
              <a:rPr lang="zh-TW" altLang="pl-PL" dirty="0"/>
              <a:t>帳號</a:t>
            </a:r>
            <a:r>
              <a:rPr lang="pl-PL" altLang="zh-TW" dirty="0"/>
              <a:t>:</a:t>
            </a:r>
            <a:r>
              <a:rPr lang="zh-TW" altLang="pl-PL" dirty="0"/>
              <a:t>部定校代碼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大華國小為例：</a:t>
            </a:r>
            <a:r>
              <a:rPr lang="en-US" altLang="zh-TW" dirty="0" smtClean="0"/>
              <a:t>034622)</a:t>
            </a:r>
          </a:p>
          <a:p>
            <a:r>
              <a:rPr lang="zh-TW" altLang="pl-PL" dirty="0" smtClean="0"/>
              <a:t>密碼</a:t>
            </a:r>
            <a:r>
              <a:rPr lang="pl-PL" altLang="zh-TW" dirty="0"/>
              <a:t>:</a:t>
            </a:r>
            <a:r>
              <a:rPr lang="zh-TW" altLang="pl-PL" dirty="0"/>
              <a:t>校代碼</a:t>
            </a:r>
            <a:r>
              <a:rPr lang="pl-PL" altLang="zh-TW" dirty="0"/>
              <a:t>+tyc</a:t>
            </a:r>
            <a:r>
              <a:rPr lang="en-US" altLang="zh-TW" dirty="0" smtClean="0"/>
              <a:t>(</a:t>
            </a:r>
            <a:r>
              <a:rPr lang="zh-TW" altLang="en-US" dirty="0"/>
              <a:t>大</a:t>
            </a:r>
            <a:r>
              <a:rPr lang="zh-TW" altLang="en-US" dirty="0" smtClean="0"/>
              <a:t>華</a:t>
            </a:r>
            <a:r>
              <a:rPr lang="zh-TW" altLang="en-US" dirty="0"/>
              <a:t>國小</a:t>
            </a:r>
            <a:r>
              <a:rPr lang="zh-TW" altLang="en-US" dirty="0" smtClean="0"/>
              <a:t>為</a:t>
            </a:r>
            <a:r>
              <a:rPr lang="zh-TW" altLang="en-US" dirty="0"/>
              <a:t>例</a:t>
            </a:r>
            <a:r>
              <a:rPr lang="zh-TW" altLang="en-US" dirty="0" smtClean="0"/>
              <a:t>：</a:t>
            </a:r>
            <a:r>
              <a:rPr lang="en-US" altLang="zh-TW" dirty="0" smtClean="0"/>
              <a:t>034622tyc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1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各區中心學校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400" dirty="0" smtClean="0"/>
          </a:p>
          <a:p>
            <a:pPr lvl="1" eaLnBrk="1" hangingPunct="1">
              <a:defRPr/>
            </a:pPr>
            <a:endParaRPr lang="zh-TW" altLang="en-US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56B391F-3010-464D-9B52-534042E0B5BF}" type="slidenum">
              <a:rPr kumimoji="0" lang="en-US" altLang="zh-TW"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7</a:t>
            </a:fld>
            <a:endParaRPr kumimoji="0" lang="en-US" altLang="zh-TW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05231"/>
              </p:ext>
            </p:extLst>
          </p:nvPr>
        </p:nvGraphicFramePr>
        <p:xfrm>
          <a:off x="1333685" y="2490135"/>
          <a:ext cx="6485095" cy="34142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70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760"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區名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中心學校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區名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中心學校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08"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桃園區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同安國小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龜山區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文華國小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908"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中壢區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新明國小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蘆竹區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大華國小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760"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平鎮區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復旦國小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大園區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菓林國小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08"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楊梅區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大同國小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觀音區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觀音國小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760"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龍潭區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石門國小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新屋區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新屋國小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908"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大溪區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大溪國小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復興區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介壽</a:t>
                      </a:r>
                      <a:r>
                        <a:rPr lang="zh-TW" sz="1800" kern="0" dirty="0" smtClean="0">
                          <a:effectLst/>
                        </a:rPr>
                        <a:t>國小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381"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八德</a:t>
                      </a:r>
                      <a:r>
                        <a:rPr lang="zh-TW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大忠國小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5120"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試卷箱領取與保管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377046" y="2420888"/>
            <a:ext cx="64008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b="1" dirty="0" smtClean="0"/>
              <a:t>領取時間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>5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23</a:t>
            </a:r>
            <a:r>
              <a:rPr lang="zh-TW" altLang="en-US" sz="2400" dirty="0" smtClean="0"/>
              <a:t>日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三</a:t>
            </a:r>
            <a:r>
              <a:rPr lang="en-US" altLang="zh-TW" sz="2400" dirty="0" smtClean="0"/>
              <a:t>)16:00</a:t>
            </a:r>
            <a:r>
              <a:rPr lang="zh-TW" altLang="en-US" sz="2400" dirty="0" smtClean="0"/>
              <a:t>前</a:t>
            </a:r>
            <a:endParaRPr lang="en-US" altLang="zh-TW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b="1" dirty="0" smtClean="0"/>
              <a:t>領取地點</a:t>
            </a:r>
            <a:r>
              <a:rPr lang="zh-TW" altLang="en-US" sz="2800" dirty="0" smtClean="0"/>
              <a:t>：</a:t>
            </a:r>
            <a:r>
              <a:rPr lang="zh-TW" altLang="en-US" sz="2600" dirty="0" smtClean="0"/>
              <a:t>校所屬各區中心學校</a:t>
            </a:r>
            <a:endParaRPr lang="en-US" altLang="zh-TW" sz="22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800" b="1" dirty="0" smtClean="0"/>
              <a:t>領回</a:t>
            </a:r>
            <a:r>
              <a:rPr lang="zh-TW" altLang="en-US" sz="2800" b="1" dirty="0"/>
              <a:t>之施測資料試卷箱請妥善保存</a:t>
            </a:r>
            <a:endParaRPr lang="en-US" altLang="zh-TW" sz="2800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/>
              <a:t>請保存於受測學校試務中心</a:t>
            </a:r>
            <a:endParaRPr lang="en-US" altLang="zh-TW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/>
              <a:t>施測資料箱不得提前拆</a:t>
            </a:r>
            <a:r>
              <a:rPr lang="zh-TW" altLang="en-US" sz="2400" dirty="0" smtClean="0"/>
              <a:t>箱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21CA6EF-40ED-452A-9FC3-1B2D3C18E152}" type="slidenum">
              <a:rPr kumimoji="0" lang="en-US" altLang="zh-TW"/>
              <a:pPr/>
              <a:t>8</a:t>
            </a:fld>
            <a:endParaRPr kumimoji="0"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4716513" y="5528877"/>
            <a:ext cx="3095625" cy="646113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箱內放置順序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defRPr/>
            </a:pP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學校資料袋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免削鉛筆、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=&gt;2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年級國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=&gt;5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年級國</a:t>
            </a:r>
            <a:r>
              <a:rPr lang="zh-TW" altLang="en-US" sz="1200" dirty="0">
                <a:solidFill>
                  <a:schemeClr val="tx1"/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數</a:t>
            </a:r>
            <a:r>
              <a:rPr lang="zh-TW" altLang="en-US" sz="1200" dirty="0">
                <a:solidFill>
                  <a:schemeClr val="tx1"/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英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依班級序排列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868144" y="3790321"/>
            <a:ext cx="2433637" cy="461962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外箱標示縣市鄉鎮、校名、箱內袋數及所屬學校總箱數</a:t>
            </a: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638854" y="2708920"/>
            <a:ext cx="16573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圖片 12" descr="P_20170517_15383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3" y="1402463"/>
            <a:ext cx="30162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群組 19"/>
          <p:cNvGrpSpPr>
            <a:grpSpLocks/>
          </p:cNvGrpSpPr>
          <p:nvPr/>
        </p:nvGrpSpPr>
        <p:grpSpPr bwMode="auto">
          <a:xfrm>
            <a:off x="971600" y="4221163"/>
            <a:ext cx="3744913" cy="2093913"/>
            <a:chOff x="323528" y="4149080"/>
            <a:chExt cx="4122618" cy="2309808"/>
          </a:xfrm>
        </p:grpSpPr>
        <p:pic>
          <p:nvPicPr>
            <p:cNvPr id="19466" name="圖片 18" descr="P_20170517_151627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22" y="4221088"/>
              <a:ext cx="1887824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圖片 16" descr="P_20170517_151627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149080"/>
              <a:ext cx="1966299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圖片 14" descr="P_20170517_151637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149080"/>
              <a:ext cx="1954454" cy="229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圖片 13" descr="P_20170517_151616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149080"/>
              <a:ext cx="2013679" cy="230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5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98" y="1402463"/>
            <a:ext cx="31670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6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8647</TotalTime>
  <Words>982</Words>
  <Application>Microsoft Office PowerPoint</Application>
  <PresentationFormat>如螢幕大小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Garamond</vt:lpstr>
      <vt:lpstr>Times New Roman</vt:lpstr>
      <vt:lpstr>Wingdings</vt:lpstr>
      <vt:lpstr>有機</vt:lpstr>
      <vt:lpstr>桃園市107年度國民小學 學力檢測施測流程說明 </vt:lpstr>
      <vt:lpstr>受測對象</vt:lpstr>
      <vt:lpstr>施測時間及題型</vt:lpstr>
      <vt:lpstr>施測時間規劃建議</vt:lpstr>
      <vt:lpstr>施測流程</vt:lpstr>
      <vt:lpstr>受測學生名冊上傳網站</vt:lpstr>
      <vt:lpstr>各區中心學校</vt:lpstr>
      <vt:lpstr>試卷箱領取與保管</vt:lpstr>
      <vt:lpstr>PowerPoint 簡報</vt:lpstr>
      <vt:lpstr>題本範例</vt:lpstr>
      <vt:lpstr>五年級英語文試卷袋</vt:lpstr>
      <vt:lpstr>PowerPoint 簡報</vt:lpstr>
      <vt:lpstr>答案卡注意事項</vt:lpstr>
      <vt:lpstr>備用答案卡使用說明</vt:lpstr>
      <vt:lpstr>學生常見畫記錯誤類型</vt:lpstr>
      <vt:lpstr>試場記錄表</vt:lpstr>
      <vt:lpstr>答案卡袋回收方式</vt:lpstr>
      <vt:lpstr>施測結果分析</vt:lpstr>
      <vt:lpstr>說明結束 感謝各校的協助與配合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大華國小張其勝</dc:creator>
  <cp:lastModifiedBy>user</cp:lastModifiedBy>
  <cp:revision>742</cp:revision>
  <dcterms:created xsi:type="dcterms:W3CDTF">2007-09-25T01:23:15Z</dcterms:created>
  <dcterms:modified xsi:type="dcterms:W3CDTF">2018-05-21T23:48:58Z</dcterms:modified>
</cp:coreProperties>
</file>